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7"/>
  </p:notesMasterIdLst>
  <p:sldIdLst>
    <p:sldId id="256" r:id="rId2"/>
    <p:sldId id="527" r:id="rId3"/>
    <p:sldId id="287" r:id="rId4"/>
    <p:sldId id="816" r:id="rId5"/>
    <p:sldId id="297" r:id="rId6"/>
    <p:sldId id="821" r:id="rId7"/>
    <p:sldId id="420" r:id="rId8"/>
    <p:sldId id="446" r:id="rId9"/>
    <p:sldId id="437" r:id="rId10"/>
    <p:sldId id="457" r:id="rId11"/>
    <p:sldId id="456" r:id="rId12"/>
    <p:sldId id="447" r:id="rId13"/>
    <p:sldId id="436" r:id="rId14"/>
    <p:sldId id="448" r:id="rId15"/>
    <p:sldId id="449" r:id="rId16"/>
    <p:sldId id="853" r:id="rId17"/>
    <p:sldId id="834" r:id="rId18"/>
    <p:sldId id="458" r:id="rId19"/>
    <p:sldId id="466" r:id="rId20"/>
    <p:sldId id="868" r:id="rId21"/>
    <p:sldId id="867" r:id="rId22"/>
    <p:sldId id="459" r:id="rId23"/>
    <p:sldId id="460" r:id="rId24"/>
    <p:sldId id="461" r:id="rId25"/>
    <p:sldId id="462" r:id="rId26"/>
    <p:sldId id="833" r:id="rId27"/>
    <p:sldId id="423" r:id="rId28"/>
    <p:sldId id="424" r:id="rId29"/>
    <p:sldId id="463" r:id="rId30"/>
    <p:sldId id="464" r:id="rId31"/>
    <p:sldId id="823" r:id="rId32"/>
    <p:sldId id="421" r:id="rId33"/>
    <p:sldId id="398" r:id="rId34"/>
    <p:sldId id="825" r:id="rId35"/>
    <p:sldId id="400" r:id="rId36"/>
    <p:sldId id="475" r:id="rId37"/>
    <p:sldId id="399" r:id="rId38"/>
    <p:sldId id="469" r:id="rId39"/>
    <p:sldId id="425" r:id="rId40"/>
    <p:sldId id="846" r:id="rId41"/>
    <p:sldId id="847" r:id="rId42"/>
    <p:sldId id="848" r:id="rId43"/>
    <p:sldId id="433" r:id="rId44"/>
    <p:sldId id="838" r:id="rId45"/>
    <p:sldId id="839" r:id="rId46"/>
    <p:sldId id="850" r:id="rId47"/>
    <p:sldId id="434" r:id="rId48"/>
    <p:sldId id="837" r:id="rId49"/>
    <p:sldId id="826" r:id="rId50"/>
    <p:sldId id="835" r:id="rId51"/>
    <p:sldId id="836" r:id="rId52"/>
    <p:sldId id="813" r:id="rId53"/>
    <p:sldId id="862" r:id="rId54"/>
    <p:sldId id="840" r:id="rId55"/>
    <p:sldId id="852" r:id="rId56"/>
    <p:sldId id="845" r:id="rId57"/>
    <p:sldId id="841" r:id="rId58"/>
    <p:sldId id="843" r:id="rId59"/>
    <p:sldId id="844" r:id="rId60"/>
    <p:sldId id="860" r:id="rId61"/>
    <p:sldId id="861" r:id="rId62"/>
    <p:sldId id="858" r:id="rId63"/>
    <p:sldId id="859" r:id="rId64"/>
    <p:sldId id="572" r:id="rId65"/>
    <p:sldId id="863" r:id="rId66"/>
    <p:sldId id="468" r:id="rId67"/>
    <p:sldId id="442" r:id="rId68"/>
    <p:sldId id="896" r:id="rId69"/>
    <p:sldId id="885" r:id="rId70"/>
    <p:sldId id="888" r:id="rId71"/>
    <p:sldId id="895" r:id="rId72"/>
    <p:sldId id="889" r:id="rId73"/>
    <p:sldId id="884" r:id="rId74"/>
    <p:sldId id="890" r:id="rId75"/>
    <p:sldId id="898" r:id="rId76"/>
    <p:sldId id="891" r:id="rId77"/>
    <p:sldId id="893" r:id="rId78"/>
    <p:sldId id="902" r:id="rId79"/>
    <p:sldId id="903" r:id="rId80"/>
    <p:sldId id="904" r:id="rId81"/>
    <p:sldId id="899" r:id="rId82"/>
    <p:sldId id="897" r:id="rId83"/>
    <p:sldId id="901" r:id="rId84"/>
    <p:sldId id="900" r:id="rId85"/>
    <p:sldId id="857" r:id="rId86"/>
    <p:sldId id="864" r:id="rId87"/>
    <p:sldId id="806" r:id="rId88"/>
    <p:sldId id="870" r:id="rId89"/>
    <p:sldId id="812" r:id="rId90"/>
    <p:sldId id="871" r:id="rId91"/>
    <p:sldId id="872" r:id="rId92"/>
    <p:sldId id="873" r:id="rId93"/>
    <p:sldId id="738" r:id="rId94"/>
    <p:sldId id="739" r:id="rId95"/>
    <p:sldId id="742" r:id="rId96"/>
    <p:sldId id="874" r:id="rId97"/>
    <p:sldId id="810" r:id="rId98"/>
    <p:sldId id="704" r:id="rId99"/>
    <p:sldId id="708" r:id="rId100"/>
    <p:sldId id="804" r:id="rId101"/>
    <p:sldId id="795" r:id="rId102"/>
    <p:sldId id="875" r:id="rId103"/>
    <p:sldId id="755" r:id="rId104"/>
    <p:sldId id="715" r:id="rId105"/>
    <p:sldId id="798" r:id="rId106"/>
    <p:sldId id="876" r:id="rId107"/>
    <p:sldId id="760" r:id="rId108"/>
    <p:sldId id="817" r:id="rId109"/>
    <p:sldId id="747" r:id="rId110"/>
    <p:sldId id="818" r:id="rId111"/>
    <p:sldId id="877" r:id="rId112"/>
    <p:sldId id="878" r:id="rId113"/>
    <p:sldId id="879" r:id="rId114"/>
    <p:sldId id="880" r:id="rId115"/>
    <p:sldId id="881" r:id="rId116"/>
    <p:sldId id="882" r:id="rId117"/>
    <p:sldId id="719" r:id="rId118"/>
    <p:sldId id="883" r:id="rId119"/>
    <p:sldId id="800" r:id="rId120"/>
    <p:sldId id="801" r:id="rId121"/>
    <p:sldId id="600" r:id="rId122"/>
    <p:sldId id="609" r:id="rId123"/>
    <p:sldId id="601" r:id="rId124"/>
    <p:sldId id="347" r:id="rId125"/>
    <p:sldId id="341" r:id="rId126"/>
    <p:sldId id="683" r:id="rId127"/>
    <p:sldId id="630" r:id="rId128"/>
    <p:sldId id="299" r:id="rId129"/>
    <p:sldId id="604" r:id="rId130"/>
    <p:sldId id="301" r:id="rId131"/>
    <p:sldId id="606" r:id="rId132"/>
    <p:sldId id="313" r:id="rId133"/>
    <p:sldId id="607" r:id="rId134"/>
    <p:sldId id="621" r:id="rId135"/>
    <p:sldId id="608" r:id="rId136"/>
    <p:sldId id="664" r:id="rId137"/>
    <p:sldId id="352" r:id="rId138"/>
    <p:sldId id="611" r:id="rId139"/>
    <p:sldId id="684" r:id="rId140"/>
    <p:sldId id="620" r:id="rId141"/>
    <p:sldId id="665" r:id="rId142"/>
    <p:sldId id="761" r:id="rId143"/>
    <p:sldId id="728" r:id="rId144"/>
    <p:sldId id="749" r:id="rId145"/>
    <p:sldId id="745" r:id="rId146"/>
    <p:sldId id="744" r:id="rId147"/>
    <p:sldId id="866" r:id="rId148"/>
    <p:sldId id="814" r:id="rId149"/>
    <p:sldId id="803" r:id="rId150"/>
    <p:sldId id="746" r:id="rId151"/>
    <p:sldId id="629" r:id="rId152"/>
    <p:sldId id="756" r:id="rId153"/>
    <p:sldId id="631" r:id="rId154"/>
    <p:sldId id="757" r:id="rId155"/>
    <p:sldId id="762" r:id="rId156"/>
    <p:sldId id="763" r:id="rId157"/>
    <p:sldId id="632" r:id="rId158"/>
    <p:sldId id="758" r:id="rId159"/>
    <p:sldId id="656" r:id="rId160"/>
    <p:sldId id="759" r:id="rId161"/>
    <p:sldId id="865" r:id="rId162"/>
    <p:sldId id="430" r:id="rId163"/>
    <p:sldId id="290" r:id="rId164"/>
    <p:sldId id="822" r:id="rId165"/>
    <p:sldId id="281" r:id="rId1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7"/>
    <p:restoredTop sz="79098" autoAdjust="0"/>
  </p:normalViewPr>
  <p:slideViewPr>
    <p:cSldViewPr snapToGrid="0" snapToObjects="1">
      <p:cViewPr varScale="1">
        <p:scale>
          <a:sx n="125" d="100"/>
          <a:sy n="125" d="100"/>
        </p:scale>
        <p:origin x="2528"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10/1/24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111813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33</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34</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37</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45</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54</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55</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56</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57</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58</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65</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609480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p:cNvSpPr>
            <a:spLocks noGrp="1"/>
          </p:cNvSpPr>
          <p:nvPr>
            <p:ph type="sldNum" sz="quarter" idx="5"/>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959514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1DD4-6A95-37EB-8105-88D0B0958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8F6C4-EC2A-90ED-EC80-525D08276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15273-7C70-453F-FA96-4EB85D4BF88E}"/>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B7E24154-6060-15A2-7637-721CE1793647}"/>
              </a:ext>
            </a:extLst>
          </p:cNvPr>
          <p:cNvSpPr>
            <a:spLocks noGrp="1"/>
          </p:cNvSpPr>
          <p:nvPr>
            <p:ph type="sldNum" sz="quarter" idx="5"/>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446175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17295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953497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998050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62755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2688784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90</a:t>
            </a:fld>
            <a:endParaRPr lang="en-US"/>
          </a:p>
        </p:txBody>
      </p:sp>
    </p:spTree>
    <p:extLst>
      <p:ext uri="{BB962C8B-B14F-4D97-AF65-F5344CB8AC3E}">
        <p14:creationId xmlns:p14="http://schemas.microsoft.com/office/powerpoint/2010/main" val="227839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91</a:t>
            </a:fld>
            <a:endParaRPr lang="en-US"/>
          </a:p>
        </p:txBody>
      </p:sp>
    </p:spTree>
    <p:extLst>
      <p:ext uri="{BB962C8B-B14F-4D97-AF65-F5344CB8AC3E}">
        <p14:creationId xmlns:p14="http://schemas.microsoft.com/office/powerpoint/2010/main" val="4190825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92</a:t>
            </a:fld>
            <a:endParaRPr lang="en-US"/>
          </a:p>
        </p:txBody>
      </p:sp>
    </p:spTree>
    <p:extLst>
      <p:ext uri="{BB962C8B-B14F-4D97-AF65-F5344CB8AC3E}">
        <p14:creationId xmlns:p14="http://schemas.microsoft.com/office/powerpoint/2010/main" val="3013459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93</a:t>
            </a:fld>
            <a:endParaRPr lang="en-US"/>
          </a:p>
        </p:txBody>
      </p:sp>
    </p:spTree>
    <p:extLst>
      <p:ext uri="{BB962C8B-B14F-4D97-AF65-F5344CB8AC3E}">
        <p14:creationId xmlns:p14="http://schemas.microsoft.com/office/powerpoint/2010/main" val="22129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94</a:t>
            </a:fld>
            <a:endParaRPr lang="en-US"/>
          </a:p>
        </p:txBody>
      </p:sp>
    </p:spTree>
    <p:extLst>
      <p:ext uri="{BB962C8B-B14F-4D97-AF65-F5344CB8AC3E}">
        <p14:creationId xmlns:p14="http://schemas.microsoft.com/office/powerpoint/2010/main" val="2406794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95</a:t>
            </a:fld>
            <a:endParaRPr lang="en-US"/>
          </a:p>
        </p:txBody>
      </p:sp>
    </p:spTree>
    <p:extLst>
      <p:ext uri="{BB962C8B-B14F-4D97-AF65-F5344CB8AC3E}">
        <p14:creationId xmlns:p14="http://schemas.microsoft.com/office/powerpoint/2010/main" val="344131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96</a:t>
            </a:fld>
            <a:endParaRPr lang="en-US"/>
          </a:p>
        </p:txBody>
      </p:sp>
    </p:spTree>
    <p:extLst>
      <p:ext uri="{BB962C8B-B14F-4D97-AF65-F5344CB8AC3E}">
        <p14:creationId xmlns:p14="http://schemas.microsoft.com/office/powerpoint/2010/main" val="260733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3429074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55584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100</a:t>
            </a:fld>
            <a:endParaRPr lang="en-US"/>
          </a:p>
        </p:txBody>
      </p:sp>
    </p:spTree>
    <p:extLst>
      <p:ext uri="{BB962C8B-B14F-4D97-AF65-F5344CB8AC3E}">
        <p14:creationId xmlns:p14="http://schemas.microsoft.com/office/powerpoint/2010/main" val="2696719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2094119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102</a:t>
            </a:fld>
            <a:endParaRPr lang="en-US"/>
          </a:p>
        </p:txBody>
      </p:sp>
    </p:spTree>
    <p:extLst>
      <p:ext uri="{BB962C8B-B14F-4D97-AF65-F5344CB8AC3E}">
        <p14:creationId xmlns:p14="http://schemas.microsoft.com/office/powerpoint/2010/main" val="4085600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690899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602994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120918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106</a:t>
            </a:fld>
            <a:endParaRPr lang="en-GB"/>
          </a:p>
        </p:txBody>
      </p:sp>
    </p:spTree>
    <p:extLst>
      <p:ext uri="{BB962C8B-B14F-4D97-AF65-F5344CB8AC3E}">
        <p14:creationId xmlns:p14="http://schemas.microsoft.com/office/powerpoint/2010/main" val="27316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1480341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2563343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109</a:t>
            </a:fld>
            <a:endParaRPr lang="en-US"/>
          </a:p>
        </p:txBody>
      </p:sp>
    </p:spTree>
    <p:extLst>
      <p:ext uri="{BB962C8B-B14F-4D97-AF65-F5344CB8AC3E}">
        <p14:creationId xmlns:p14="http://schemas.microsoft.com/office/powerpoint/2010/main" val="3677068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111</a:t>
            </a:fld>
            <a:endParaRPr lang="en-US"/>
          </a:p>
        </p:txBody>
      </p:sp>
    </p:spTree>
    <p:extLst>
      <p:ext uri="{BB962C8B-B14F-4D97-AF65-F5344CB8AC3E}">
        <p14:creationId xmlns:p14="http://schemas.microsoft.com/office/powerpoint/2010/main" val="3796383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118</a:t>
            </a:fld>
            <a:endParaRPr lang="en-US"/>
          </a:p>
        </p:txBody>
      </p:sp>
    </p:spTree>
    <p:extLst>
      <p:ext uri="{BB962C8B-B14F-4D97-AF65-F5344CB8AC3E}">
        <p14:creationId xmlns:p14="http://schemas.microsoft.com/office/powerpoint/2010/main" val="3474916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119</a:t>
            </a:fld>
            <a:endParaRPr lang="en-US"/>
          </a:p>
        </p:txBody>
      </p:sp>
    </p:spTree>
    <p:extLst>
      <p:ext uri="{BB962C8B-B14F-4D97-AF65-F5344CB8AC3E}">
        <p14:creationId xmlns:p14="http://schemas.microsoft.com/office/powerpoint/2010/main" val="13690586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144</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145</a:t>
            </a:fld>
            <a:endParaRPr lang="en-US"/>
          </a:p>
        </p:txBody>
      </p:sp>
    </p:spTree>
    <p:extLst>
      <p:ext uri="{BB962C8B-B14F-4D97-AF65-F5344CB8AC3E}">
        <p14:creationId xmlns:p14="http://schemas.microsoft.com/office/powerpoint/2010/main" val="1413736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146</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147</a:t>
            </a:fld>
            <a:endParaRPr lang="en-US"/>
          </a:p>
        </p:txBody>
      </p:sp>
    </p:spTree>
    <p:extLst>
      <p:ext uri="{BB962C8B-B14F-4D97-AF65-F5344CB8AC3E}">
        <p14:creationId xmlns:p14="http://schemas.microsoft.com/office/powerpoint/2010/main" val="27478376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148</a:t>
            </a:fld>
            <a:endParaRPr lang="en-US"/>
          </a:p>
        </p:txBody>
      </p:sp>
    </p:spTree>
    <p:extLst>
      <p:ext uri="{BB962C8B-B14F-4D97-AF65-F5344CB8AC3E}">
        <p14:creationId xmlns:p14="http://schemas.microsoft.com/office/powerpoint/2010/main" val="34697547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149</a:t>
            </a:fld>
            <a:endParaRPr lang="en-US"/>
          </a:p>
        </p:txBody>
      </p:sp>
    </p:spTree>
    <p:extLst>
      <p:ext uri="{BB962C8B-B14F-4D97-AF65-F5344CB8AC3E}">
        <p14:creationId xmlns:p14="http://schemas.microsoft.com/office/powerpoint/2010/main" val="2937121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150</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136789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01/10/2024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01/10/2024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01/10/2024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01/10/2024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01/10/2024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01/10/2024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01/10/2024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01/10/2024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sz="1800" dirty="0"/>
              <a:t>A 101 guide to messaging</a:t>
            </a:r>
          </a:p>
          <a:p>
            <a:r>
              <a:rPr lang="en-US" sz="1800" dirty="0"/>
              <a:t>Ian Cooper</a:t>
            </a:r>
          </a:p>
          <a:p>
            <a:r>
              <a:rPr lang="en-US" sz="1800" dirty="0"/>
              <a:t>X and </a:t>
            </a:r>
            <a:r>
              <a:rPr lang="en-US" sz="1800" dirty="0" err="1"/>
              <a:t>Hachyderm</a:t>
            </a:r>
            <a:r>
              <a:rPr lang="en-US" sz="1800" dirty="0"/>
              <a:t>: </a:t>
            </a:r>
            <a:r>
              <a:rPr lang="en-US" sz="1800" dirty="0" err="1"/>
              <a:t>ICooper</a:t>
            </a:r>
            <a:endParaRPr lang="en-US" sz="1800"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100</a:t>
            </a:fld>
            <a:endParaRPr lang="en-US"/>
          </a:p>
        </p:txBody>
      </p:sp>
    </p:spTree>
    <p:extLst>
      <p:ext uri="{BB962C8B-B14F-4D97-AF65-F5344CB8AC3E}">
        <p14:creationId xmlns:p14="http://schemas.microsoft.com/office/powerpoint/2010/main" val="20977648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101</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2362677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667" y="758213"/>
            <a:ext cx="7958666" cy="4178300"/>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102</a:t>
            </a:fld>
            <a:endParaRPr lang="en-US" dirty="0"/>
          </a:p>
        </p:txBody>
      </p:sp>
      <p:sp>
        <p:nvSpPr>
          <p:cNvPr id="3" name="TextBox 2">
            <a:extLst>
              <a:ext uri="{FF2B5EF4-FFF2-40B4-BE49-F238E27FC236}">
                <a16:creationId xmlns:a16="http://schemas.microsoft.com/office/drawing/2014/main" id="{77CD6159-CD77-80F7-900C-3CA7DD02F2CC}"/>
              </a:ext>
            </a:extLst>
          </p:cNvPr>
          <p:cNvSpPr txBox="1"/>
          <p:nvPr/>
        </p:nvSpPr>
        <p:spPr>
          <a:xfrm>
            <a:off x="4804716" y="5159440"/>
            <a:ext cx="3444929"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Assert Autonomy</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a:t>
            </a:r>
            <a:r>
              <a:rPr lang="en-GB" sz="1400" dirty="0">
                <a:latin typeface="Chalkboard" panose="03050602040202020205" pitchFamily="66" charset="77"/>
              </a:rPr>
              <a:t>by clearly defining the component boundaries, who owns what data and how the owners make it available”</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6DC80623-83D3-CFF6-9456-98A084F12108}"/>
              </a:ext>
            </a:extLst>
          </p:cNvPr>
          <p:cNvSpPr txBox="1"/>
          <p:nvPr/>
        </p:nvSpPr>
        <p:spPr>
          <a:xfrm>
            <a:off x="592553" y="5165260"/>
            <a:ext cx="3677646"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Isolate Mutations</a:t>
            </a:r>
            <a:r>
              <a:rPr lang="en-US" sz="1400" dirty="0">
                <a:latin typeface="Chalkboard" panose="03050602040202020205" pitchFamily="66" charset="77"/>
              </a:rPr>
              <a:t> A reactive </a:t>
            </a:r>
            <a:r>
              <a:rPr lang="en-US" sz="1400" i="1" dirty="0">
                <a:latin typeface="Chalkboard" panose="03050602040202020205" pitchFamily="66" charset="77"/>
              </a:rPr>
              <a:t>pattern</a:t>
            </a:r>
            <a:r>
              <a:rPr lang="en-US" sz="1400" dirty="0">
                <a:latin typeface="Chalkboard" panose="03050602040202020205" pitchFamily="66" charset="77"/>
              </a:rPr>
              <a:t> where we “contain and isolate mutable state”. The mutable state lives within a component that has a defined boundary. </a:t>
            </a:r>
          </a:p>
        </p:txBody>
      </p:sp>
    </p:spTree>
    <p:extLst>
      <p:ext uri="{BB962C8B-B14F-4D97-AF65-F5344CB8AC3E}">
        <p14:creationId xmlns:p14="http://schemas.microsoft.com/office/powerpoint/2010/main" val="17524870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Tree>
    <p:extLst>
      <p:ext uri="{BB962C8B-B14F-4D97-AF65-F5344CB8AC3E}">
        <p14:creationId xmlns:p14="http://schemas.microsoft.com/office/powerpoint/2010/main" val="3538222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957376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Tree>
    <p:extLst>
      <p:ext uri="{BB962C8B-B14F-4D97-AF65-F5344CB8AC3E}">
        <p14:creationId xmlns:p14="http://schemas.microsoft.com/office/powerpoint/2010/main" val="7239039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7086780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285934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108</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36722123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33228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935006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2581941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112</a:t>
            </a:fld>
            <a:endParaRPr lang="en-US"/>
          </a:p>
        </p:txBody>
      </p:sp>
    </p:spTree>
    <p:extLst>
      <p:ext uri="{BB962C8B-B14F-4D97-AF65-F5344CB8AC3E}">
        <p14:creationId xmlns:p14="http://schemas.microsoft.com/office/powerpoint/2010/main" val="894768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113</a:t>
            </a:fld>
            <a:endParaRPr lang="en-US"/>
          </a:p>
        </p:txBody>
      </p:sp>
    </p:spTree>
    <p:extLst>
      <p:ext uri="{BB962C8B-B14F-4D97-AF65-F5344CB8AC3E}">
        <p14:creationId xmlns:p14="http://schemas.microsoft.com/office/powerpoint/2010/main" val="1744315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54581"/>
            <a:ext cx="8178800" cy="3148836"/>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114</a:t>
            </a:fld>
            <a:endParaRPr lang="en-US"/>
          </a:p>
        </p:txBody>
      </p:sp>
    </p:spTree>
    <p:extLst>
      <p:ext uri="{BB962C8B-B14F-4D97-AF65-F5344CB8AC3E}">
        <p14:creationId xmlns:p14="http://schemas.microsoft.com/office/powerpoint/2010/main" val="42861731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115</a:t>
            </a:fld>
            <a:endParaRPr lang="en-US"/>
          </a:p>
        </p:txBody>
      </p:sp>
    </p:spTree>
    <p:extLst>
      <p:ext uri="{BB962C8B-B14F-4D97-AF65-F5344CB8AC3E}">
        <p14:creationId xmlns:p14="http://schemas.microsoft.com/office/powerpoint/2010/main" val="42480136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116</a:t>
            </a:fld>
            <a:endParaRPr lang="en-US"/>
          </a:p>
        </p:txBody>
      </p:sp>
    </p:spTree>
    <p:extLst>
      <p:ext uri="{BB962C8B-B14F-4D97-AF65-F5344CB8AC3E}">
        <p14:creationId xmlns:p14="http://schemas.microsoft.com/office/powerpoint/2010/main" val="2277067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482600" y="1041951"/>
            <a:ext cx="8178800" cy="3639565"/>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117</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628650" y="5077677"/>
            <a:ext cx="516098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3001804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907" y="1634067"/>
            <a:ext cx="8569893" cy="3449383"/>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Tree>
    <p:extLst>
      <p:ext uri="{BB962C8B-B14F-4D97-AF65-F5344CB8AC3E}">
        <p14:creationId xmlns:p14="http://schemas.microsoft.com/office/powerpoint/2010/main" val="19643468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119</a:t>
            </a:fld>
            <a:endParaRPr lang="en-US"/>
          </a:p>
        </p:txBody>
      </p:sp>
    </p:spTree>
    <p:extLst>
      <p:ext uri="{BB962C8B-B14F-4D97-AF65-F5344CB8AC3E}">
        <p14:creationId xmlns:p14="http://schemas.microsoft.com/office/powerpoint/2010/main" val="107315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120</a:t>
            </a:fld>
            <a:endParaRPr lang="en-US"/>
          </a:p>
        </p:txBody>
      </p:sp>
    </p:spTree>
    <p:extLst>
      <p:ext uri="{BB962C8B-B14F-4D97-AF65-F5344CB8AC3E}">
        <p14:creationId xmlns:p14="http://schemas.microsoft.com/office/powerpoint/2010/main" val="3231284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121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123</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124</a:t>
            </a:fld>
            <a:endParaRPr lang="en-US"/>
          </a:p>
        </p:txBody>
      </p:sp>
    </p:spTree>
    <p:extLst>
      <p:ext uri="{BB962C8B-B14F-4D97-AF65-F5344CB8AC3E}">
        <p14:creationId xmlns:p14="http://schemas.microsoft.com/office/powerpoint/2010/main" val="1815077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125</a:t>
            </a:fld>
            <a:endParaRPr lang="en-US"/>
          </a:p>
        </p:txBody>
      </p:sp>
    </p:spTree>
    <p:extLst>
      <p:ext uri="{BB962C8B-B14F-4D97-AF65-F5344CB8AC3E}">
        <p14:creationId xmlns:p14="http://schemas.microsoft.com/office/powerpoint/2010/main" val="32425498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126</a:t>
            </a:fld>
            <a:endParaRPr lang="en-US"/>
          </a:p>
        </p:txBody>
      </p:sp>
    </p:spTree>
    <p:extLst>
      <p:ext uri="{BB962C8B-B14F-4D97-AF65-F5344CB8AC3E}">
        <p14:creationId xmlns:p14="http://schemas.microsoft.com/office/powerpoint/2010/main" val="16442633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130</a:t>
            </a:fld>
            <a:endParaRPr lang="en-US"/>
          </a:p>
        </p:txBody>
      </p:sp>
    </p:spTree>
    <p:extLst>
      <p:ext uri="{BB962C8B-B14F-4D97-AF65-F5344CB8AC3E}">
        <p14:creationId xmlns:p14="http://schemas.microsoft.com/office/powerpoint/2010/main" val="2388280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132</a:t>
            </a:fld>
            <a:endParaRPr lang="en-US"/>
          </a:p>
        </p:txBody>
      </p:sp>
    </p:spTree>
    <p:extLst>
      <p:ext uri="{BB962C8B-B14F-4D97-AF65-F5344CB8AC3E}">
        <p14:creationId xmlns:p14="http://schemas.microsoft.com/office/powerpoint/2010/main" val="5365544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133</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135</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136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137</a:t>
            </a:fld>
            <a:endParaRPr lang="en-US"/>
          </a:p>
        </p:txBody>
      </p:sp>
    </p:spTree>
    <p:extLst>
      <p:ext uri="{BB962C8B-B14F-4D97-AF65-F5344CB8AC3E}">
        <p14:creationId xmlns:p14="http://schemas.microsoft.com/office/powerpoint/2010/main" val="36658786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138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139</a:t>
            </a:fld>
            <a:endParaRPr lang="en-US"/>
          </a:p>
        </p:txBody>
      </p:sp>
    </p:spTree>
    <p:extLst>
      <p:ext uri="{BB962C8B-B14F-4D97-AF65-F5344CB8AC3E}">
        <p14:creationId xmlns:p14="http://schemas.microsoft.com/office/powerpoint/2010/main" val="255127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141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142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143</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144</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145</a:t>
            </a:fld>
            <a:endParaRPr lang="en-US"/>
          </a:p>
        </p:txBody>
      </p:sp>
    </p:spTree>
    <p:extLst>
      <p:ext uri="{BB962C8B-B14F-4D97-AF65-F5344CB8AC3E}">
        <p14:creationId xmlns:p14="http://schemas.microsoft.com/office/powerpoint/2010/main" val="3545553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146</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147</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12395542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148</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81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149</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115737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150</a:t>
            </a:fld>
            <a:endParaRPr lang="en-US"/>
          </a:p>
        </p:txBody>
      </p:sp>
    </p:spTree>
    <p:extLst>
      <p:ext uri="{BB962C8B-B14F-4D97-AF65-F5344CB8AC3E}">
        <p14:creationId xmlns:p14="http://schemas.microsoft.com/office/powerpoint/2010/main" val="14328503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151</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152</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153</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154</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155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156</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157</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158</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159</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160</a:t>
            </a:fld>
            <a:endParaRPr lang="en-US"/>
          </a:p>
        </p:txBody>
      </p:sp>
    </p:spTree>
    <p:extLst>
      <p:ext uri="{BB962C8B-B14F-4D97-AF65-F5344CB8AC3E}">
        <p14:creationId xmlns:p14="http://schemas.microsoft.com/office/powerpoint/2010/main" val="35347657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161</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162</a:t>
            </a:fld>
            <a:endParaRPr lang="en-US"/>
          </a:p>
        </p:txBody>
      </p:sp>
    </p:spTree>
    <p:extLst>
      <p:ext uri="{BB962C8B-B14F-4D97-AF65-F5344CB8AC3E}">
        <p14:creationId xmlns:p14="http://schemas.microsoft.com/office/powerpoint/2010/main" val="1199842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163</a:t>
            </a:fld>
            <a:endParaRPr lang="en-US"/>
          </a:p>
        </p:txBody>
      </p:sp>
    </p:spTree>
    <p:extLst>
      <p:ext uri="{BB962C8B-B14F-4D97-AF65-F5344CB8AC3E}">
        <p14:creationId xmlns:p14="http://schemas.microsoft.com/office/powerpoint/2010/main" val="758847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164</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165</a:t>
            </a:fld>
            <a:endParaRPr lang="en-US"/>
          </a:p>
        </p:txBody>
      </p:sp>
    </p:spTree>
    <p:extLst>
      <p:ext uri="{BB962C8B-B14F-4D97-AF65-F5344CB8AC3E}">
        <p14:creationId xmlns:p14="http://schemas.microsoft.com/office/powerpoint/2010/main" val="297681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20</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16434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341256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Activity AND Resources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latin typeface="Chalkboard" panose="03050602040202020205" pitchFamily="66" charset="77"/>
              </a:rPr>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22</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 Correlation Id</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502514"/>
            <a:ext cx="153286" cy="378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299815" y="132233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are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data and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1977035" y="1322334"/>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287641" y="231353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299815" y="340074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21485" y="2387053"/>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626E3-1AAA-7BCE-484B-1160DA23E752}"/>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924EB6-40DD-6592-C20F-4D3D3E97F911}"/>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10" name="TextBox 9">
            <a:extLst>
              <a:ext uri="{FF2B5EF4-FFF2-40B4-BE49-F238E27FC236}">
                <a16:creationId xmlns:a16="http://schemas.microsoft.com/office/drawing/2014/main" id="{80D51E9F-ED79-94A1-5184-85096D9F02FA}"/>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817651" y="938804"/>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220184" y="950928"/>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97707" y="878905"/>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444431" y="203774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446718" y="955104"/>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519570" y="1849115"/>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80545" y="1489108"/>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444431" y="3033871"/>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602160" y="2538428"/>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66929" y="1431694"/>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443004" y="4207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68283" y="1603437"/>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68283" y="2544166"/>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96695" y="2113960"/>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127411" y="206167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204007" y="3591699"/>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134723" y="352357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75595" y="4006071"/>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810930" y="200283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77573" y="2635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912284" y="217457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519570" y="285445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134365" y="136540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are the code that runs in response to receiving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811585" y="1365400"/>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231972" y="226766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909192" y="1789538"/>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231972" y="3304452"/>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909192" y="2381604"/>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23092-41C4-F9D9-C018-405FF5AA7F84}"/>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AB8B73-FE97-BF80-4E2A-9F86B11BA08C}"/>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8" name="TextBox 7">
            <a:extLst>
              <a:ext uri="{FF2B5EF4-FFF2-40B4-BE49-F238E27FC236}">
                <a16:creationId xmlns:a16="http://schemas.microsoft.com/office/drawing/2014/main" id="{5D13AEDC-4CDF-A958-5273-E3A876F21E71}"/>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31</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42</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 - Guaranteed Delivery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animBg="1"/>
      <p:bldP spid="20" grpId="0"/>
      <p:bldP spid="41" grpId="0"/>
      <p:bldP spid="5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At Least Once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a:xfrm>
            <a:off x="3601720" y="6366510"/>
            <a:ext cx="2895600" cy="365125"/>
          </a:xfrm>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a:xfrm>
            <a:off x="7030720" y="6366510"/>
            <a:ext cx="2133600" cy="365125"/>
          </a:xfrm>
        </p:spPr>
        <p:txBody>
          <a:bodyPr/>
          <a:lstStyle/>
          <a:p>
            <a:fld id="{53C7D256-7CB4-8D4B-B359-120D79D46DFF}" type="slidenum">
              <a:rPr lang="en-US" smtClean="0"/>
              <a:t>45</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4047468" y="93843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450002" y="95055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840262" y="148388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427524" y="158548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674249" y="203737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612709" y="170566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749387" y="184874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657519" y="252037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777271" y="239615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754772" y="210393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696746" y="143132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672821" y="420695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798100" y="160306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798100" y="254379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426513" y="211358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357228" y="206129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433824" y="359132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364540" y="352320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805412" y="400569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1000658" y="326788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967862" y="225431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978582" y="233287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1054592" y="332217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694296" y="189160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598080" y="178455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649696" y="233287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581741" y="228141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710631" y="170566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753642" y="177693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674750" y="3586761"/>
            <a:ext cx="949261" cy="253916"/>
          </a:xfrm>
          <a:prstGeom prst="rect">
            <a:avLst/>
          </a:prstGeom>
          <a:noFill/>
        </p:spPr>
        <p:txBody>
          <a:bodyPr wrap="square" rtlCol="0">
            <a:spAutoFit/>
          </a:bodyPr>
          <a:lstStyle/>
          <a:p>
            <a:r>
              <a:rPr lang="en-GB" sz="1050" dirty="0">
                <a:solidFill>
                  <a:srgbClr val="FF0000"/>
                </a:solidFill>
              </a:rPr>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620682" y="2702233"/>
            <a:ext cx="2538360" cy="2885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675020" y="3224909"/>
            <a:ext cx="680129" cy="768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4212610" y="503127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2244283" y="487012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310920" y="426130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594966" y="415686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879068" y="436922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475866" y="509350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816845" y="5250003"/>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will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p:cNvCxnSpPr>
          <p:nvPr/>
        </p:nvCxnSpPr>
        <p:spPr>
          <a:xfrm flipH="1" flipV="1">
            <a:off x="5620682" y="5799788"/>
            <a:ext cx="346092" cy="176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Idempotency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Inbox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1.3: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6" y="5247514"/>
            <a:ext cx="636627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H="1" flipV="1">
            <a:off x="3283682" y="4849804"/>
            <a:ext cx="421661"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1.2: lookup message()</a:t>
            </a:r>
          </a:p>
        </p:txBody>
      </p:sp>
    </p:spTree>
    <p:extLst>
      <p:ext uri="{BB962C8B-B14F-4D97-AF65-F5344CB8AC3E}">
        <p14:creationId xmlns:p14="http://schemas.microsoft.com/office/powerpoint/2010/main" val="36347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48</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a:t>
            </a:r>
            <a:endParaRPr dirty="0">
              <a:latin typeface="Chalkboard" panose="03050602040202020205" pitchFamily="66" charset="77"/>
            </a:endParaRPr>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
        <p:nvSpPr>
          <p:cNvPr id="3" name="TextBox 2">
            <a:extLst>
              <a:ext uri="{FF2B5EF4-FFF2-40B4-BE49-F238E27FC236}">
                <a16:creationId xmlns:a16="http://schemas.microsoft.com/office/drawing/2014/main" id="{DA95080A-50AE-D748-FCE3-0BEDFAAEE350}"/>
              </a:ext>
            </a:extLst>
          </p:cNvPr>
          <p:cNvSpPr txBox="1"/>
          <p:nvPr/>
        </p:nvSpPr>
        <p:spPr>
          <a:xfrm rot="19692975">
            <a:off x="6547233" y="5253711"/>
            <a:ext cx="1482537" cy="246221"/>
          </a:xfrm>
          <a:prstGeom prst="rect">
            <a:avLst/>
          </a:prstGeom>
          <a:noFill/>
        </p:spPr>
        <p:txBody>
          <a:bodyPr wrap="square" rtlCol="0">
            <a:spAutoFit/>
          </a:bodyPr>
          <a:lstStyle/>
          <a:p>
            <a:r>
              <a:rPr lang="en-GB" sz="1000" dirty="0"/>
              <a:t>1.9: write message()</a:t>
            </a:r>
          </a:p>
        </p:txBody>
      </p:sp>
      <p:cxnSp>
        <p:nvCxnSpPr>
          <p:cNvPr id="5" name="Straight Arrow Connector 4">
            <a:extLst>
              <a:ext uri="{FF2B5EF4-FFF2-40B4-BE49-F238E27FC236}">
                <a16:creationId xmlns:a16="http://schemas.microsoft.com/office/drawing/2014/main" id="{566114F3-A6AC-1021-36B9-5AB9A730025C}"/>
              </a:ext>
            </a:extLst>
          </p:cNvPr>
          <p:cNvCxnSpPr>
            <a:cxnSpLocks/>
            <a:endCxn id="19" idx="3"/>
          </p:cNvCxnSpPr>
          <p:nvPr/>
        </p:nvCxnSpPr>
        <p:spPr>
          <a:xfrm flipH="1">
            <a:off x="6542587" y="5129242"/>
            <a:ext cx="745915" cy="37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49</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latin typeface="Chalkboard" panose="03050602040202020205" pitchFamily="66" charset="77"/>
              </a:rPr>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2125212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60</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63</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66</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Conversations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8CBCC-CC92-A730-063D-DBC533DD27B3}"/>
              </a:ext>
            </a:extLst>
          </p:cNvPr>
          <p:cNvSpPr>
            <a:spLocks noGrp="1"/>
          </p:cNvSpPr>
          <p:nvPr>
            <p:ph type="sldNum" sz="quarter" idx="12"/>
          </p:nvPr>
        </p:nvSpPr>
        <p:spPr/>
        <p:txBody>
          <a:bodyPr/>
          <a:lstStyle/>
          <a:p>
            <a:fld id="{867D4A06-35AE-BD4A-84A9-613A26F3D41D}" type="slidenum">
              <a:rPr lang="en-US" smtClean="0"/>
              <a:pPr/>
              <a:t>68</a:t>
            </a:fld>
            <a:endParaRPr lang="en-US"/>
          </a:p>
        </p:txBody>
      </p:sp>
      <p:sp>
        <p:nvSpPr>
          <p:cNvPr id="5" name="Google Shape;104;p25">
            <a:extLst>
              <a:ext uri="{FF2B5EF4-FFF2-40B4-BE49-F238E27FC236}">
                <a16:creationId xmlns:a16="http://schemas.microsoft.com/office/drawing/2014/main" id="{C589A500-5977-D1B4-6685-BAF2DF308E6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Definitions</a:t>
            </a:r>
            <a:endParaRPr dirty="0">
              <a:latin typeface="Chalkboard" panose="03050602040202020205" pitchFamily="66" charset="77"/>
            </a:endParaRPr>
          </a:p>
        </p:txBody>
      </p:sp>
      <p:sp>
        <p:nvSpPr>
          <p:cNvPr id="6" name="TextBox 5">
            <a:extLst>
              <a:ext uri="{FF2B5EF4-FFF2-40B4-BE49-F238E27FC236}">
                <a16:creationId xmlns:a16="http://schemas.microsoft.com/office/drawing/2014/main" id="{4D86E589-98DA-04C1-7CFA-BD4140F85B5D}"/>
              </a:ext>
            </a:extLst>
          </p:cNvPr>
          <p:cNvSpPr txBox="1"/>
          <p:nvPr/>
        </p:nvSpPr>
        <p:spPr>
          <a:xfrm>
            <a:off x="345440" y="698128"/>
            <a:ext cx="8199120" cy="646331"/>
          </a:xfrm>
          <a:prstGeom prst="rect">
            <a:avLst/>
          </a:prstGeom>
          <a:noFill/>
        </p:spPr>
        <p:txBody>
          <a:bodyPr wrap="square" rtlCol="0">
            <a:spAutoFit/>
          </a:bodyPr>
          <a:lstStyle/>
          <a:p>
            <a:r>
              <a:rPr lang="en-GB" b="1" dirty="0">
                <a:latin typeface="Chalkboard" panose="03050602040202020205" pitchFamily="66" charset="77"/>
              </a:rPr>
              <a:t>Conversation</a:t>
            </a:r>
            <a:r>
              <a:rPr lang="en-GB" dirty="0">
                <a:latin typeface="Chalkboard" panose="03050602040202020205" pitchFamily="66" charset="77"/>
              </a:rPr>
              <a:t>: when a component communicates with other components; may be a dialog (in-*, or out-*) or a monolog (in-only or out-only) </a:t>
            </a:r>
          </a:p>
        </p:txBody>
      </p:sp>
      <p:sp>
        <p:nvSpPr>
          <p:cNvPr id="7" name="TextBox 6">
            <a:extLst>
              <a:ext uri="{FF2B5EF4-FFF2-40B4-BE49-F238E27FC236}">
                <a16:creationId xmlns:a16="http://schemas.microsoft.com/office/drawing/2014/main" id="{E32301D8-207C-B146-2318-EBEE0683811D}"/>
              </a:ext>
            </a:extLst>
          </p:cNvPr>
          <p:cNvSpPr txBox="1"/>
          <p:nvPr/>
        </p:nvSpPr>
        <p:spPr>
          <a:xfrm>
            <a:off x="345440" y="1622688"/>
            <a:ext cx="8199120" cy="1200329"/>
          </a:xfrm>
          <a:prstGeom prst="rect">
            <a:avLst/>
          </a:prstGeom>
          <a:noFill/>
        </p:spPr>
        <p:txBody>
          <a:bodyPr wrap="square" rtlCol="0">
            <a:spAutoFit/>
          </a:bodyPr>
          <a:lstStyle/>
          <a:p>
            <a:r>
              <a:rPr lang="en-GB" b="1" dirty="0">
                <a:latin typeface="Chalkboard" panose="03050602040202020205" pitchFamily="66" charset="77"/>
              </a:rPr>
              <a:t>Workflow</a:t>
            </a:r>
            <a:r>
              <a:rPr lang="en-GB" dirty="0">
                <a:latin typeface="Chalkboard" panose="03050602040202020205" pitchFamily="66" charset="77"/>
              </a:rPr>
              <a:t>: literally the flow of work to achieve an outcome, partitioned into processes, which are in turn partitioned into activities, and again into tasks. A workflow may be implemented as one or more conversations between components.  </a:t>
            </a:r>
          </a:p>
        </p:txBody>
      </p:sp>
      <p:sp>
        <p:nvSpPr>
          <p:cNvPr id="8" name="TextBox 7">
            <a:extLst>
              <a:ext uri="{FF2B5EF4-FFF2-40B4-BE49-F238E27FC236}">
                <a16:creationId xmlns:a16="http://schemas.microsoft.com/office/drawing/2014/main" id="{FF41F955-3C69-DF34-BA1F-696E8DBF816F}"/>
              </a:ext>
            </a:extLst>
          </p:cNvPr>
          <p:cNvSpPr txBox="1"/>
          <p:nvPr/>
        </p:nvSpPr>
        <p:spPr>
          <a:xfrm>
            <a:off x="345440" y="2882019"/>
            <a:ext cx="8199120" cy="923330"/>
          </a:xfrm>
          <a:prstGeom prst="rect">
            <a:avLst/>
          </a:prstGeom>
          <a:noFill/>
        </p:spPr>
        <p:txBody>
          <a:bodyPr wrap="square" rtlCol="0">
            <a:spAutoFit/>
          </a:bodyPr>
          <a:lstStyle/>
          <a:p>
            <a:r>
              <a:rPr lang="en-GB" b="1" dirty="0">
                <a:latin typeface="Chalkboard" panose="03050602040202020205" pitchFamily="66" charset="77"/>
              </a:rPr>
              <a:t>Choreography</a:t>
            </a:r>
            <a:r>
              <a:rPr lang="en-GB" dirty="0">
                <a:latin typeface="Chalkboard" panose="03050602040202020205" pitchFamily="66" charset="77"/>
              </a:rPr>
              <a:t>: a workflow where conversations are Out-only, and components listen for work to do from the bus. Loosely coupled, emergent behaviour.</a:t>
            </a:r>
          </a:p>
        </p:txBody>
      </p:sp>
      <p:sp>
        <p:nvSpPr>
          <p:cNvPr id="9" name="TextBox 8">
            <a:extLst>
              <a:ext uri="{FF2B5EF4-FFF2-40B4-BE49-F238E27FC236}">
                <a16:creationId xmlns:a16="http://schemas.microsoft.com/office/drawing/2014/main" id="{4556756F-2479-2BE0-F772-35B7B936F921}"/>
              </a:ext>
            </a:extLst>
          </p:cNvPr>
          <p:cNvSpPr txBox="1"/>
          <p:nvPr/>
        </p:nvSpPr>
        <p:spPr>
          <a:xfrm>
            <a:off x="345440" y="3912240"/>
            <a:ext cx="8199120" cy="1200329"/>
          </a:xfrm>
          <a:prstGeom prst="rect">
            <a:avLst/>
          </a:prstGeom>
          <a:noFill/>
        </p:spPr>
        <p:txBody>
          <a:bodyPr wrap="square" rtlCol="0">
            <a:spAutoFit/>
          </a:bodyPr>
          <a:lstStyle/>
          <a:p>
            <a:r>
              <a:rPr lang="en-GB" b="1" dirty="0">
                <a:latin typeface="Chalkboard" panose="03050602040202020205" pitchFamily="66" charset="77"/>
              </a:rPr>
              <a:t>Orchestration</a:t>
            </a:r>
            <a:r>
              <a:rPr lang="en-GB" dirty="0">
                <a:latin typeface="Chalkboard" panose="03050602040202020205" pitchFamily="66" charset="77"/>
              </a:rPr>
              <a:t>: a workflow where the conversation is directed. Authority may be distributed: each component knows who it talks to, or the message tells one component which step is next; or hub-and-spoke, a central controller talks to each component.</a:t>
            </a:r>
          </a:p>
        </p:txBody>
      </p:sp>
      <p:sp>
        <p:nvSpPr>
          <p:cNvPr id="10" name="TextBox 9">
            <a:extLst>
              <a:ext uri="{FF2B5EF4-FFF2-40B4-BE49-F238E27FC236}">
                <a16:creationId xmlns:a16="http://schemas.microsoft.com/office/drawing/2014/main" id="{7D06E8F4-C8D2-FAF8-3FD3-02CADB49C30E}"/>
              </a:ext>
            </a:extLst>
          </p:cNvPr>
          <p:cNvSpPr txBox="1"/>
          <p:nvPr/>
        </p:nvSpPr>
        <p:spPr>
          <a:xfrm>
            <a:off x="345440" y="5272794"/>
            <a:ext cx="8199120" cy="1200329"/>
          </a:xfrm>
          <a:prstGeom prst="rect">
            <a:avLst/>
          </a:prstGeom>
          <a:noFill/>
        </p:spPr>
        <p:txBody>
          <a:bodyPr wrap="square" rtlCol="0">
            <a:spAutoFit/>
          </a:bodyPr>
          <a:lstStyle/>
          <a:p>
            <a:r>
              <a:rPr lang="en-GB" b="1" dirty="0">
                <a:latin typeface="Chalkboard" panose="03050602040202020205" pitchFamily="66" charset="77"/>
              </a:rPr>
              <a:t>Saga</a:t>
            </a:r>
            <a:r>
              <a:rPr lang="en-GB" dirty="0">
                <a:latin typeface="Chalkboard" panose="03050602040202020205" pitchFamily="66" charset="77"/>
              </a:rPr>
              <a:t>: a workflow that offers an eventually consistent transaction. Each component updates their local state for the change; if one component cannot make the change then that component signals to other components to reverse the change. May be choreography or orchestration.</a:t>
            </a:r>
          </a:p>
        </p:txBody>
      </p:sp>
    </p:spTree>
    <p:extLst>
      <p:ext uri="{BB962C8B-B14F-4D97-AF65-F5344CB8AC3E}">
        <p14:creationId xmlns:p14="http://schemas.microsoft.com/office/powerpoint/2010/main" val="315354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8CEE-0722-CEF6-CB7D-3A9BF01BFF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883D1-92E9-6113-43CA-9B66E2733D60}"/>
              </a:ext>
            </a:extLst>
          </p:cNvPr>
          <p:cNvSpPr>
            <a:spLocks noGrp="1"/>
          </p:cNvSpPr>
          <p:nvPr>
            <p:ph type="sldNum" sz="quarter" idx="12"/>
          </p:nvPr>
        </p:nvSpPr>
        <p:spPr/>
        <p:txBody>
          <a:bodyPr/>
          <a:lstStyle/>
          <a:p>
            <a:fld id="{867D4A06-35AE-BD4A-84A9-613A26F3D41D}" type="slidenum">
              <a:rPr lang="en-US" smtClean="0"/>
              <a:pPr/>
              <a:t>69</a:t>
            </a:fld>
            <a:endParaRPr lang="en-US"/>
          </a:p>
        </p:txBody>
      </p:sp>
      <p:sp>
        <p:nvSpPr>
          <p:cNvPr id="3" name="Google Shape;104;p25">
            <a:extLst>
              <a:ext uri="{FF2B5EF4-FFF2-40B4-BE49-F238E27FC236}">
                <a16:creationId xmlns:a16="http://schemas.microsoft.com/office/drawing/2014/main" id="{554CAFCD-2E50-9790-186A-E2F005A973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7C7929D3-AABE-794A-D621-68BE7280AC9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5E112EFD-182F-549E-8570-4DB6DD7D0AE9}"/>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692CEB-E677-9BB2-A40D-500C8A3D015F}"/>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C575099-98CE-1F43-F6C5-7A5420701B33}"/>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FA0F6642-2BB7-ECDE-4A36-518E066539E8}"/>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1821AAA-0A2D-91E3-75A3-E05456515C63}"/>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6F513659-3509-41F6-1EDE-AF9126C5D30C}"/>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E41E714A-F453-EDA3-442D-BFB6D178ADA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3E636908-820E-E033-C04B-20A14ABFE246}"/>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58C13-A021-CFFB-45D6-42C45EBF414E}"/>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3ACC1B-49BE-0106-EAD7-29867DAB69AD}"/>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7BCDFA1B-19E3-F302-562E-FB55267DBC08}"/>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6A433E6-844E-F57F-C7CC-C4B2AD82B5F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B1C0509-D13D-4D86-CFF8-32CDE679221E}"/>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E3ABFE1-096D-5349-86BE-4180FC52DD12}"/>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DDA3A117-E32E-B1BD-9F35-85FC8464DDAD}"/>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A9AE012-A880-792F-4F38-2128C22F871C}"/>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C7DA9C42-F521-B017-9AE7-C5BB949EEF94}"/>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3A2D76C6-ED32-3E89-47F5-BCAC0EDA030E}"/>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3ADF49C9-D79B-F5CB-C9B6-EC7F0C088F98}"/>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E8CCD3C-5E9A-8C46-57D0-D49C34E3C0CB}"/>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9B4F705-BF5D-2A14-1C59-52F8E574E2F4}"/>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E45EF30B-0D66-68DE-BDB2-26F000255F10}"/>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3BFC0BCF-1B58-7327-E596-27E356B2175F}"/>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526A31DB-8223-2419-13A7-F6F618F537F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CDA87B-208B-3CB4-1000-531D8DB615F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9544B68-6E09-B61F-0FD8-0B9061C315D8}"/>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35323EA-0673-2E97-515A-50B1F497E9F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A54E999-0F41-2E48-8D6D-4432ED4B2E78}"/>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6EB04DB-76E3-9900-4F2A-CB2C67868107}"/>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117" name="TextBox 116">
            <a:extLst>
              <a:ext uri="{FF2B5EF4-FFF2-40B4-BE49-F238E27FC236}">
                <a16:creationId xmlns:a16="http://schemas.microsoft.com/office/drawing/2014/main" id="{14492E33-0FF2-6BD6-ACC2-3A57E8EA67F6}"/>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Loose Coupling</a:t>
            </a:r>
            <a:r>
              <a:rPr lang="en-GB" sz="1600" dirty="0">
                <a:latin typeface="Chalkboard" panose="03050602040202020205" pitchFamily="66" charset="77"/>
              </a:rPr>
              <a:t>: this is attractive because it is loosely coupled –components only know about the broker, and not about each other; this makes it easy to change who listens, add listeners etc. FAST to get started as teams have high independence!!!</a:t>
            </a:r>
          </a:p>
        </p:txBody>
      </p:sp>
      <p:sp>
        <p:nvSpPr>
          <p:cNvPr id="4" name="TextBox 3">
            <a:extLst>
              <a:ext uri="{FF2B5EF4-FFF2-40B4-BE49-F238E27FC236}">
                <a16:creationId xmlns:a16="http://schemas.microsoft.com/office/drawing/2014/main" id="{9449655C-909D-FDB8-3A2A-C87E6756D95C}"/>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Events are Facts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Events tell us about the outcome of work flowing through a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5" name="Straight Arrow Connector 4">
            <a:extLst>
              <a:ext uri="{FF2B5EF4-FFF2-40B4-BE49-F238E27FC236}">
                <a16:creationId xmlns:a16="http://schemas.microsoft.com/office/drawing/2014/main" id="{2FA50A2C-52D1-2ED6-1E61-2C2119C9EE77}"/>
              </a:ext>
            </a:extLst>
          </p:cNvPr>
          <p:cNvCxnSpPr>
            <a:cxnSpLocks/>
          </p:cNvCxnSpPr>
          <p:nvPr/>
        </p:nvCxnSpPr>
        <p:spPr>
          <a:xfrm flipH="1">
            <a:off x="2153920" y="1183874"/>
            <a:ext cx="546078" cy="1107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56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P spid="71" grpId="0"/>
      <p:bldP spid="84" grpId="0"/>
      <p:bldP spid="96" grpId="0"/>
      <p:bldP spid="108" grpId="0"/>
      <p:bldP spid="113" grpId="0"/>
      <p:bldP spid="117"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C7FF-11DD-0773-11C3-667FE62AA3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F9ACAB-96E9-276F-E861-CB7516FEF163}"/>
              </a:ext>
            </a:extLst>
          </p:cNvPr>
          <p:cNvSpPr>
            <a:spLocks noGrp="1"/>
          </p:cNvSpPr>
          <p:nvPr>
            <p:ph type="sldNum" sz="quarter" idx="12"/>
          </p:nvPr>
        </p:nvSpPr>
        <p:spPr/>
        <p:txBody>
          <a:bodyPr/>
          <a:lstStyle/>
          <a:p>
            <a:fld id="{867D4A06-35AE-BD4A-84A9-613A26F3D41D}" type="slidenum">
              <a:rPr lang="en-US" smtClean="0"/>
              <a:pPr/>
              <a:t>70</a:t>
            </a:fld>
            <a:endParaRPr lang="en-US"/>
          </a:p>
        </p:txBody>
      </p:sp>
      <p:sp>
        <p:nvSpPr>
          <p:cNvPr id="3" name="Google Shape;104;p25">
            <a:extLst>
              <a:ext uri="{FF2B5EF4-FFF2-40B4-BE49-F238E27FC236}">
                <a16:creationId xmlns:a16="http://schemas.microsoft.com/office/drawing/2014/main" id="{914D4A1F-F973-002B-8609-1A3ABB37619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p>
        </p:txBody>
      </p:sp>
      <p:sp>
        <p:nvSpPr>
          <p:cNvPr id="6" name="Rounded Rectangle 5">
            <a:extLst>
              <a:ext uri="{FF2B5EF4-FFF2-40B4-BE49-F238E27FC236}">
                <a16:creationId xmlns:a16="http://schemas.microsoft.com/office/drawing/2014/main" id="{E942588A-3260-0081-665A-DA828325B17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BC610D47-B9B4-C440-7764-4FE5063FFDC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77AF39-8D61-04A3-D253-53A4FE057326}"/>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02509BC-B73A-2A38-26A8-FBD93401F21F}"/>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EF36400-1040-7FA6-779C-1740C746B5DA}"/>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4E2551B-FF5F-FD4C-5719-7DDAA89FB28E}"/>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5A50EE42-2FCC-34B6-E7C3-5754452A146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A64F1F5B-4E15-635E-FE49-953515D5442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7D3D7FA6-4F3A-0F69-0E06-60EF8119DAB7}"/>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247CD-AB1B-FF94-C5AE-D6ABB4CB6AC8}"/>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7C4EE0-6E2B-7D20-3C87-6EBF741D62CC}"/>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790130B-A0DE-DA9F-EA7B-A862FCB4E50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D91C507F-D746-013A-F5B3-3A316625EBDB}"/>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CC18663-5752-1090-A5EF-EC6B39003EBC}"/>
              </a:ext>
            </a:extLst>
          </p:cNvPr>
          <p:cNvSpPr/>
          <p:nvPr/>
        </p:nvSpPr>
        <p:spPr>
          <a:xfrm>
            <a:off x="460109" y="3372495"/>
            <a:ext cx="99965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57" name="Straight Arrow Connector 56">
            <a:extLst>
              <a:ext uri="{FF2B5EF4-FFF2-40B4-BE49-F238E27FC236}">
                <a16:creationId xmlns:a16="http://schemas.microsoft.com/office/drawing/2014/main" id="{595436E6-430F-7FED-22DD-17327FDB4758}"/>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35BF83-C8C4-AE44-38BC-751AD41273DE}"/>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sp>
        <p:nvSpPr>
          <p:cNvPr id="66" name="Rectangle 65">
            <a:extLst>
              <a:ext uri="{FF2B5EF4-FFF2-40B4-BE49-F238E27FC236}">
                <a16:creationId xmlns:a16="http://schemas.microsoft.com/office/drawing/2014/main" id="{41634A30-76EE-7F08-D765-4AAB0E16CDF4}"/>
              </a:ext>
            </a:extLst>
          </p:cNvPr>
          <p:cNvSpPr/>
          <p:nvPr/>
        </p:nvSpPr>
        <p:spPr>
          <a:xfrm>
            <a:off x="3796396" y="3731018"/>
            <a:ext cx="961948"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7" name="Rectangle 66">
            <a:extLst>
              <a:ext uri="{FF2B5EF4-FFF2-40B4-BE49-F238E27FC236}">
                <a16:creationId xmlns:a16="http://schemas.microsoft.com/office/drawing/2014/main" id="{D31BA742-EF19-5466-17A2-7F306D9257FE}"/>
              </a:ext>
            </a:extLst>
          </p:cNvPr>
          <p:cNvSpPr/>
          <p:nvPr/>
        </p:nvSpPr>
        <p:spPr>
          <a:xfrm>
            <a:off x="6007537"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69ACF3AE-1212-D3F1-770F-3119700F2004}"/>
              </a:ext>
            </a:extLst>
          </p:cNvPr>
          <p:cNvSpPr/>
          <p:nvPr/>
        </p:nvSpPr>
        <p:spPr>
          <a:xfrm>
            <a:off x="7903663"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70" name="Straight Arrow Connector 69">
            <a:extLst>
              <a:ext uri="{FF2B5EF4-FFF2-40B4-BE49-F238E27FC236}">
                <a16:creationId xmlns:a16="http://schemas.microsoft.com/office/drawing/2014/main" id="{DD8CC372-3AC1-5192-B3CB-6ADE58522096}"/>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8C41F24-FA74-7E30-E546-FE1B20419BF1}"/>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9CE692C0-2F0E-C7CC-8D4D-32B643EC629C}"/>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C65EDF81-FC3E-98C0-1453-D7C1657CC456}"/>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C3E85BEF-52F4-2445-1F62-5E93AB009437}"/>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AC30FFB-D174-9353-C5C7-E92405326D94}"/>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BB7A0F1-7243-92BE-8118-60E209CD21E9}"/>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CFA91DE-58E2-52AF-776E-2CFB14A36766}"/>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AD2EAF7-2549-8494-9A69-C7A804D18DD8}"/>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6A0B50CE-DD11-07F4-E4EB-6DE3FC302B2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2A13F9-ADA0-DEE9-4A15-8C19C2385F01}"/>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6FCAF1E-475A-C8BC-1DD7-4EA5DBB948AF}"/>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7497431-6C27-6E79-54B2-4C49B26CB230}"/>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F684DEA5-0305-6BF3-F55F-4F753A882D64}"/>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4E7A04F-24B5-D346-682E-6347670F7F7D}"/>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7" name="TextBox 6">
            <a:extLst>
              <a:ext uri="{FF2B5EF4-FFF2-40B4-BE49-F238E27FC236}">
                <a16:creationId xmlns:a16="http://schemas.microsoft.com/office/drawing/2014/main" id="{1ED04D6B-605B-73E1-E3A3-32FE84ADC45F}"/>
              </a:ext>
            </a:extLst>
          </p:cNvPr>
          <p:cNvSpPr txBox="1"/>
          <p:nvPr/>
        </p:nvSpPr>
        <p:spPr>
          <a:xfrm>
            <a:off x="833120" y="4765040"/>
            <a:ext cx="7183120" cy="1323439"/>
          </a:xfrm>
          <a:prstGeom prst="rect">
            <a:avLst/>
          </a:prstGeom>
          <a:noFill/>
        </p:spPr>
        <p:txBody>
          <a:bodyPr wrap="square" rtlCol="0">
            <a:spAutoFit/>
          </a:bodyPr>
          <a:lstStyle/>
          <a:p>
            <a:r>
              <a:rPr lang="en-GB" sz="1600" b="1" dirty="0">
                <a:latin typeface="Chalkboard" panose="03050602040202020205" pitchFamily="66" charset="77"/>
              </a:rPr>
              <a:t>Event Chaining</a:t>
            </a:r>
            <a:r>
              <a:rPr lang="en-GB" sz="1600" dirty="0">
                <a:latin typeface="Chalkboard" panose="03050602040202020205" pitchFamily="66" charset="77"/>
              </a:rPr>
              <a:t>: to make an outcome happen, goods shipped, we rely on listeners existing who can trigger another action. This is known as event chaining – we chain events together for an outcome. The problem with event chaining is that we make it hard to see the flow – the </a:t>
            </a:r>
            <a:r>
              <a:rPr lang="en-GB" sz="1600" b="1" dirty="0">
                <a:latin typeface="Chalkboard" panose="03050602040202020205" pitchFamily="66" charset="77"/>
              </a:rPr>
              <a:t>Pinball</a:t>
            </a:r>
            <a:r>
              <a:rPr lang="en-GB" sz="1600" dirty="0">
                <a:latin typeface="Chalkboard" panose="03050602040202020205" pitchFamily="66" charset="77"/>
              </a:rPr>
              <a:t> anti-pattern: this is hard to reason about, observe, or diagnose.</a:t>
            </a:r>
          </a:p>
        </p:txBody>
      </p:sp>
    </p:spTree>
    <p:extLst>
      <p:ext uri="{BB962C8B-B14F-4D97-AF65-F5344CB8AC3E}">
        <p14:creationId xmlns:p14="http://schemas.microsoft.com/office/powerpoint/2010/main" val="37042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6" grpId="0" animBg="1"/>
      <p:bldP spid="67" grpId="0" animBg="1"/>
      <p:bldP spid="68" grpId="0" animBg="1"/>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5522-EEC7-A62D-BAAC-188725ED1A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32285-4B53-DFAA-C4E9-B9185D3E09FC}"/>
              </a:ext>
            </a:extLst>
          </p:cNvPr>
          <p:cNvSpPr>
            <a:spLocks noGrp="1"/>
          </p:cNvSpPr>
          <p:nvPr>
            <p:ph type="sldNum" sz="quarter" idx="12"/>
          </p:nvPr>
        </p:nvSpPr>
        <p:spPr/>
        <p:txBody>
          <a:bodyPr/>
          <a:lstStyle/>
          <a:p>
            <a:fld id="{867D4A06-35AE-BD4A-84A9-613A26F3D41D}" type="slidenum">
              <a:rPr lang="en-US" smtClean="0"/>
              <a:pPr/>
              <a:t>71</a:t>
            </a:fld>
            <a:endParaRPr lang="en-US"/>
          </a:p>
        </p:txBody>
      </p:sp>
      <p:sp>
        <p:nvSpPr>
          <p:cNvPr id="3" name="Google Shape;104;p25">
            <a:extLst>
              <a:ext uri="{FF2B5EF4-FFF2-40B4-BE49-F238E27FC236}">
                <a16:creationId xmlns:a16="http://schemas.microsoft.com/office/drawing/2014/main" id="{F9EAE15F-8C63-3BB7-9030-33486034B5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5DDDD418-ED8A-E79F-BF3F-7422AE49E3D5}"/>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42592408-9E18-3276-3275-945F690A811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60C0E0-92C5-9455-4038-5848DF647187}"/>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17D9871-3D3D-2F1F-31ED-E412A68C83A7}"/>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FAE50DB-EA18-947A-A89F-8841C0D3E4CF}"/>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C8E072F3-53C1-2D2B-0B6A-EA4E026A7229}"/>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DC65FF24-197D-566A-DCD7-62E506D6FA7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9E2B7111-3281-F140-CBEE-97E27AFAB72A}"/>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DEB2994C-DC5B-2EB7-ADFE-D3EA9DA4499D}"/>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F92C0D70-A38F-6510-FF3A-9B35C5E7BA99}"/>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60068ACE-65FC-D012-AB89-9EF033680C58}"/>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430FB402-2ED4-E402-EBE7-B65683D0632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87E14FC3-57EA-17BF-9B90-76DB14DDE97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9185B30-385A-D302-8226-D6BBAFF7B50D}"/>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EC1BACB-6BCA-DF4F-D3A7-9D485BE60FF6}"/>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6002FF60-CAFF-19A9-D3B4-37785E7F0F01}"/>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6F713A2-729F-440B-C2E0-B21DA4A61C3A}"/>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0988D653-8DB0-9F34-AE0D-F1E1DEF8933F}"/>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258B1B33-9284-431F-45EF-39D6E8A1E93A}"/>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1FCBFDEA-4193-96E8-D74E-EB823D9FA85C}"/>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5709ED6-AF5A-69A4-9136-817069F110A1}"/>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0865914-0D96-09BD-DC7B-AB9393093D56}"/>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6931B33E-9A1B-22E4-9BE1-565D40BEE743}"/>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03AAB2D-C34A-0681-065B-8DC638FEAC9C}"/>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E6724B22-2885-FEEA-1A7A-D6F9689F20C2}"/>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D4BA5B2-AA6E-609D-7685-2A39B69EF22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A89C2DD-9CA1-F4D4-1380-85BEADEF5E8D}"/>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B37F75FE-3AFB-2EA1-70C7-BB9E40FA7DA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42C718B-3584-D39F-B3B9-7E97CC8071F7}"/>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B68BFFE-48CC-A6DD-F618-8714C2E046DF}"/>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4" name="TextBox 3">
            <a:extLst>
              <a:ext uri="{FF2B5EF4-FFF2-40B4-BE49-F238E27FC236}">
                <a16:creationId xmlns:a16="http://schemas.microsoft.com/office/drawing/2014/main" id="{44CEB8FB-2148-22BF-A4E8-3F45139E50FC}"/>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each component in the event chain to succeed, or they must roll back. So we need to provide a saga over choreography.</a:t>
            </a:r>
          </a:p>
        </p:txBody>
      </p:sp>
      <p:cxnSp>
        <p:nvCxnSpPr>
          <p:cNvPr id="5" name="Straight Arrow Connector 4">
            <a:extLst>
              <a:ext uri="{FF2B5EF4-FFF2-40B4-BE49-F238E27FC236}">
                <a16:creationId xmlns:a16="http://schemas.microsoft.com/office/drawing/2014/main" id="{87D92807-AA96-CD2C-B2CA-E2995FFD6153}"/>
              </a:ext>
            </a:extLst>
          </p:cNvPr>
          <p:cNvCxnSpPr>
            <a:cxnSpLocks/>
          </p:cNvCxnSpPr>
          <p:nvPr/>
        </p:nvCxnSpPr>
        <p:spPr>
          <a:xfrm flipH="1" flipV="1">
            <a:off x="7806774" y="2383397"/>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2BC5-00F2-2AD9-6D1F-C72A8F4845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F5B6-D024-F152-C037-BCEDD56DB63E}"/>
              </a:ext>
            </a:extLst>
          </p:cNvPr>
          <p:cNvSpPr>
            <a:spLocks noGrp="1"/>
          </p:cNvSpPr>
          <p:nvPr>
            <p:ph type="sldNum" sz="quarter" idx="12"/>
          </p:nvPr>
        </p:nvSpPr>
        <p:spPr/>
        <p:txBody>
          <a:bodyPr/>
          <a:lstStyle/>
          <a:p>
            <a:fld id="{867D4A06-35AE-BD4A-84A9-613A26F3D41D}" type="slidenum">
              <a:rPr lang="en-US" smtClean="0"/>
              <a:pPr/>
              <a:t>72</a:t>
            </a:fld>
            <a:endParaRPr lang="en-US"/>
          </a:p>
        </p:txBody>
      </p:sp>
      <p:sp>
        <p:nvSpPr>
          <p:cNvPr id="3" name="Google Shape;104;p25">
            <a:extLst>
              <a:ext uri="{FF2B5EF4-FFF2-40B4-BE49-F238E27FC236}">
                <a16:creationId xmlns:a16="http://schemas.microsoft.com/office/drawing/2014/main" id="{0C01105B-6034-D117-3167-55F5EAE885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4AFF1E93-FCF0-6F9C-18F5-B0E6D08436EE}"/>
              </a:ext>
            </a:extLst>
          </p:cNvPr>
          <p:cNvSpPr/>
          <p:nvPr/>
        </p:nvSpPr>
        <p:spPr>
          <a:xfrm>
            <a:off x="539888" y="2907164"/>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682A9302-7B6F-005A-0966-576F35798DFC}"/>
              </a:ext>
            </a:extLst>
          </p:cNvPr>
          <p:cNvCxnSpPr>
            <a:cxnSpLocks/>
          </p:cNvCxnSpPr>
          <p:nvPr/>
        </p:nvCxnSpPr>
        <p:spPr>
          <a:xfrm rot="19238039">
            <a:off x="1400105" y="1468871"/>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535990-8FC0-2D68-A8A4-65ABE80F4D07}"/>
              </a:ext>
            </a:extLst>
          </p:cNvPr>
          <p:cNvSpPr txBox="1"/>
          <p:nvPr/>
        </p:nvSpPr>
        <p:spPr>
          <a:xfrm rot="19238039">
            <a:off x="1214350" y="1549417"/>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84F1BDCA-C48F-8B94-C3BF-7C533EF09EC4}"/>
              </a:ext>
            </a:extLst>
          </p:cNvPr>
          <p:cNvSpPr txBox="1"/>
          <p:nvPr/>
        </p:nvSpPr>
        <p:spPr>
          <a:xfrm>
            <a:off x="627836" y="2955238"/>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29C6966B-E161-B5CC-0F59-6B67D5F941CF}"/>
              </a:ext>
            </a:extLst>
          </p:cNvPr>
          <p:cNvSpPr/>
          <p:nvPr/>
        </p:nvSpPr>
        <p:spPr>
          <a:xfrm>
            <a:off x="2930404" y="2902744"/>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F78C9B24-0BE1-B645-C10B-B9C096E064EA}"/>
              </a:ext>
            </a:extLst>
          </p:cNvPr>
          <p:cNvSpPr txBox="1"/>
          <p:nvPr/>
        </p:nvSpPr>
        <p:spPr>
          <a:xfrm>
            <a:off x="2988747" y="2967016"/>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492906ED-0AD2-CD74-F59E-6646985ADBD2}"/>
              </a:ext>
            </a:extLst>
          </p:cNvPr>
          <p:cNvCxnSpPr>
            <a:cxnSpLocks/>
            <a:endCxn id="72" idx="1"/>
          </p:cNvCxnSpPr>
          <p:nvPr/>
        </p:nvCxnSpPr>
        <p:spPr>
          <a:xfrm flipV="1">
            <a:off x="1114916" y="1160105"/>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22691A71-FA88-F72D-DBB8-7CFB3ED9F1CD}"/>
              </a:ext>
            </a:extLst>
          </p:cNvPr>
          <p:cNvSpPr/>
          <p:nvPr/>
        </p:nvSpPr>
        <p:spPr>
          <a:xfrm>
            <a:off x="5226449" y="290480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0DB27257-97D9-FD2D-7F0F-B97FCD4F13DD}"/>
              </a:ext>
            </a:extLst>
          </p:cNvPr>
          <p:cNvSpPr txBox="1"/>
          <p:nvPr/>
        </p:nvSpPr>
        <p:spPr>
          <a:xfrm>
            <a:off x="5284791" y="2969073"/>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3BDFFC1D-292E-0102-C731-7F7893C76971}"/>
              </a:ext>
            </a:extLst>
          </p:cNvPr>
          <p:cNvCxnSpPr>
            <a:cxnSpLocks/>
          </p:cNvCxnSpPr>
          <p:nvPr/>
        </p:nvCxnSpPr>
        <p:spPr>
          <a:xfrm flipV="1">
            <a:off x="3728425" y="1368888"/>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3A59CA4-4548-CF96-02E3-0EE9D79A2917}"/>
              </a:ext>
            </a:extLst>
          </p:cNvPr>
          <p:cNvSpPr/>
          <p:nvPr/>
        </p:nvSpPr>
        <p:spPr>
          <a:xfrm>
            <a:off x="7165213" y="290207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5D968DD-AA0D-8356-2EE2-0BAC6B32B0B5}"/>
              </a:ext>
            </a:extLst>
          </p:cNvPr>
          <p:cNvSpPr txBox="1"/>
          <p:nvPr/>
        </p:nvSpPr>
        <p:spPr>
          <a:xfrm>
            <a:off x="7223555" y="2966347"/>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56CC22B-8121-A83E-D743-2B0FEDC7D256}"/>
              </a:ext>
            </a:extLst>
          </p:cNvPr>
          <p:cNvCxnSpPr>
            <a:cxnSpLocks/>
          </p:cNvCxnSpPr>
          <p:nvPr/>
        </p:nvCxnSpPr>
        <p:spPr>
          <a:xfrm flipH="1" flipV="1">
            <a:off x="5524984" y="1421907"/>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D37C33-7FBB-74B1-F93D-33A6FFB5C782}"/>
              </a:ext>
            </a:extLst>
          </p:cNvPr>
          <p:cNvCxnSpPr>
            <a:cxnSpLocks/>
          </p:cNvCxnSpPr>
          <p:nvPr/>
        </p:nvCxnSpPr>
        <p:spPr>
          <a:xfrm flipV="1">
            <a:off x="4117180" y="1721054"/>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DA6EE54-0DD2-2446-4B20-B7039A7408AA}"/>
              </a:ext>
            </a:extLst>
          </p:cNvPr>
          <p:cNvSpPr txBox="1"/>
          <p:nvPr/>
        </p:nvSpPr>
        <p:spPr>
          <a:xfrm rot="17348067">
            <a:off x="3714953" y="2001871"/>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4FC701D6-7BF0-29EC-F816-B6667FF09E95}"/>
              </a:ext>
            </a:extLst>
          </p:cNvPr>
          <p:cNvCxnSpPr>
            <a:cxnSpLocks/>
          </p:cNvCxnSpPr>
          <p:nvPr/>
        </p:nvCxnSpPr>
        <p:spPr>
          <a:xfrm flipH="1" flipV="1">
            <a:off x="6116320" y="1721054"/>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33482AE-7C7F-C4AC-D56F-38CE5F4B7A5D}"/>
              </a:ext>
            </a:extLst>
          </p:cNvPr>
          <p:cNvSpPr txBox="1"/>
          <p:nvPr/>
        </p:nvSpPr>
        <p:spPr>
          <a:xfrm rot="14999287">
            <a:off x="5168611" y="1934018"/>
            <a:ext cx="1553586" cy="253916"/>
          </a:xfrm>
          <a:prstGeom prst="rect">
            <a:avLst/>
          </a:prstGeom>
          <a:noFill/>
        </p:spPr>
        <p:txBody>
          <a:bodyPr wrap="square" rtlCol="0">
            <a:spAutoFit/>
          </a:bodyPr>
          <a:lstStyle/>
          <a:p>
            <a:r>
              <a:rPr lang="en-GB" sz="1050" dirty="0">
                <a:solidFill>
                  <a:srgbClr val="FF0000"/>
                </a:solidFill>
              </a:rPr>
              <a:t>1.5 goods not available()</a:t>
            </a:r>
          </a:p>
        </p:txBody>
      </p:sp>
      <p:sp>
        <p:nvSpPr>
          <p:cNvPr id="72" name="Rounded Rectangle 71">
            <a:extLst>
              <a:ext uri="{FF2B5EF4-FFF2-40B4-BE49-F238E27FC236}">
                <a16:creationId xmlns:a16="http://schemas.microsoft.com/office/drawing/2014/main" id="{E81EB649-9B6B-6797-71D4-D1C440120566}"/>
              </a:ext>
            </a:extLst>
          </p:cNvPr>
          <p:cNvSpPr/>
          <p:nvPr/>
        </p:nvSpPr>
        <p:spPr>
          <a:xfrm>
            <a:off x="3078480" y="940909"/>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9E330E32-D490-090B-6DEE-7F75F95C4278}"/>
              </a:ext>
            </a:extLst>
          </p:cNvPr>
          <p:cNvSpPr txBox="1"/>
          <p:nvPr/>
        </p:nvSpPr>
        <p:spPr>
          <a:xfrm>
            <a:off x="4794366" y="990038"/>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5EE052AF-8375-DA37-F4BE-2C4B1E257053}"/>
              </a:ext>
            </a:extLst>
          </p:cNvPr>
          <p:cNvCxnSpPr>
            <a:cxnSpLocks/>
          </p:cNvCxnSpPr>
          <p:nvPr/>
        </p:nvCxnSpPr>
        <p:spPr>
          <a:xfrm flipV="1">
            <a:off x="3401706" y="1409988"/>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5E67410-6FD4-D666-506F-BF6AE098D482}"/>
              </a:ext>
            </a:extLst>
          </p:cNvPr>
          <p:cNvCxnSpPr>
            <a:cxnSpLocks/>
          </p:cNvCxnSpPr>
          <p:nvPr/>
        </p:nvCxnSpPr>
        <p:spPr>
          <a:xfrm flipH="1">
            <a:off x="3247838" y="1802858"/>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5305A05-CCCF-22AF-4865-42DA26B110D3}"/>
              </a:ext>
            </a:extLst>
          </p:cNvPr>
          <p:cNvSpPr txBox="1"/>
          <p:nvPr/>
        </p:nvSpPr>
        <p:spPr>
          <a:xfrm rot="17531950">
            <a:off x="2421781" y="1986780"/>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4C9AF5C-5BA8-949B-5BB2-3FBC98AF8E61}"/>
              </a:ext>
            </a:extLst>
          </p:cNvPr>
          <p:cNvCxnSpPr>
            <a:cxnSpLocks/>
          </p:cNvCxnSpPr>
          <p:nvPr/>
        </p:nvCxnSpPr>
        <p:spPr>
          <a:xfrm flipH="1" flipV="1">
            <a:off x="5189937" y="1412710"/>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B1AE428-2743-4914-29BA-66BD49330D50}"/>
              </a:ext>
            </a:extLst>
          </p:cNvPr>
          <p:cNvSpPr txBox="1"/>
          <p:nvPr/>
        </p:nvSpPr>
        <p:spPr>
          <a:xfrm rot="15061294">
            <a:off x="4425554" y="1988146"/>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45346CBA-D010-1326-B067-7C6971AF0B73}"/>
              </a:ext>
            </a:extLst>
          </p:cNvPr>
          <p:cNvCxnSpPr>
            <a:cxnSpLocks/>
          </p:cNvCxnSpPr>
          <p:nvPr/>
        </p:nvCxnSpPr>
        <p:spPr>
          <a:xfrm>
            <a:off x="4899925" y="1872467"/>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A9BEEB-5756-1757-E2A3-E03A718C01F0}"/>
              </a:ext>
            </a:extLst>
          </p:cNvPr>
          <p:cNvSpPr txBox="1"/>
          <p:nvPr/>
        </p:nvSpPr>
        <p:spPr>
          <a:xfrm>
            <a:off x="853440" y="3873996"/>
            <a:ext cx="7183120" cy="1077218"/>
          </a:xfrm>
          <a:prstGeom prst="rect">
            <a:avLst/>
          </a:prstGeom>
          <a:noFill/>
        </p:spPr>
        <p:txBody>
          <a:bodyPr wrap="square" rtlCol="0">
            <a:spAutoFit/>
          </a:bodyPr>
          <a:lstStyle/>
          <a:p>
            <a:r>
              <a:rPr lang="en-GB" sz="1600" b="1" dirty="0">
                <a:latin typeface="Chalkboard" panose="03050602040202020205" pitchFamily="66" charset="77"/>
              </a:rPr>
              <a:t>Saga over Choreography</a:t>
            </a:r>
            <a:r>
              <a:rPr lang="en-GB" sz="1600" dirty="0">
                <a:latin typeface="Chalkboard" panose="03050602040202020205" pitchFamily="66" charset="77"/>
              </a:rPr>
              <a:t>: we use a </a:t>
            </a:r>
            <a:r>
              <a:rPr lang="en-GB" sz="1600" b="1" dirty="0">
                <a:latin typeface="Chalkboard" panose="03050602040202020205" pitchFamily="66" charset="77"/>
              </a:rPr>
              <a:t>Fault Triggers Message</a:t>
            </a:r>
            <a:r>
              <a:rPr lang="en-GB" sz="1600" dirty="0">
                <a:latin typeface="Chalkboard" panose="03050602040202020205" pitchFamily="66" charset="77"/>
              </a:rPr>
              <a:t> approach and raise an event if we fail. Each component that could fail, must offer Fault Triggers message. This fault is Out-only to preserve our choreography, and assumes upstream components will reverse in response. </a:t>
            </a:r>
            <a:endParaRPr lang="en-GB" sz="1600" i="1" dirty="0">
              <a:latin typeface="Chalkboard" panose="03050602040202020205" pitchFamily="66" charset="77"/>
            </a:endParaRPr>
          </a:p>
        </p:txBody>
      </p:sp>
      <p:sp>
        <p:nvSpPr>
          <p:cNvPr id="12" name="Rectangle 11">
            <a:extLst>
              <a:ext uri="{FF2B5EF4-FFF2-40B4-BE49-F238E27FC236}">
                <a16:creationId xmlns:a16="http://schemas.microsoft.com/office/drawing/2014/main" id="{BA82DF81-E45E-5CC0-7115-CFAAB5E1DD8B}"/>
              </a:ext>
            </a:extLst>
          </p:cNvPr>
          <p:cNvSpPr/>
          <p:nvPr/>
        </p:nvSpPr>
        <p:spPr>
          <a:xfrm>
            <a:off x="5918889" y="2830084"/>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13" name="Rectangle 12">
            <a:extLst>
              <a:ext uri="{FF2B5EF4-FFF2-40B4-BE49-F238E27FC236}">
                <a16:creationId xmlns:a16="http://schemas.microsoft.com/office/drawing/2014/main" id="{8F997624-A190-88CD-7985-024F5043BA11}"/>
              </a:ext>
            </a:extLst>
          </p:cNvPr>
          <p:cNvSpPr/>
          <p:nvPr/>
        </p:nvSpPr>
        <p:spPr>
          <a:xfrm>
            <a:off x="5484715" y="3266429"/>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15" name="TextBox 14">
            <a:extLst>
              <a:ext uri="{FF2B5EF4-FFF2-40B4-BE49-F238E27FC236}">
                <a16:creationId xmlns:a16="http://schemas.microsoft.com/office/drawing/2014/main" id="{424491C5-58E3-D04A-7165-1B2A7D293F85}"/>
              </a:ext>
            </a:extLst>
          </p:cNvPr>
          <p:cNvSpPr txBox="1"/>
          <p:nvPr/>
        </p:nvSpPr>
        <p:spPr>
          <a:xfrm>
            <a:off x="785694" y="5148772"/>
            <a:ext cx="7799505" cy="1323439"/>
          </a:xfrm>
          <a:prstGeom prst="rect">
            <a:avLst/>
          </a:prstGeom>
          <a:noFill/>
        </p:spPr>
        <p:txBody>
          <a:bodyPr wrap="square" rtlCol="0">
            <a:spAutoFit/>
          </a:bodyPr>
          <a:lstStyle/>
          <a:p>
            <a:r>
              <a:rPr lang="en-GB" sz="1600" b="1" dirty="0">
                <a:latin typeface="Chalkboard" panose="03050602040202020205" pitchFamily="66" charset="77"/>
              </a:rPr>
              <a:t>Complexity</a:t>
            </a:r>
            <a:r>
              <a:rPr lang="en-GB" sz="1600" dirty="0">
                <a:latin typeface="Chalkboard" panose="03050602040202020205" pitchFamily="66" charset="77"/>
              </a:rPr>
              <a:t>: with propagation back up the chain, what happens if a chain step fails to reverse the transaction, due to error or state? We need to listen to failure events from any part of the chain, implying handling code for each provider. We may get emergent behaviour over order of reversal – goods not shipped needs to reverse both picking from the inventory and payment.</a:t>
            </a:r>
          </a:p>
        </p:txBody>
      </p:sp>
      <p:cxnSp>
        <p:nvCxnSpPr>
          <p:cNvPr id="16" name="Straight Connector 15">
            <a:extLst>
              <a:ext uri="{FF2B5EF4-FFF2-40B4-BE49-F238E27FC236}">
                <a16:creationId xmlns:a16="http://schemas.microsoft.com/office/drawing/2014/main" id="{26BF91A1-4C84-5707-C430-D0CF32DF7EA6}"/>
              </a:ext>
            </a:extLst>
          </p:cNvPr>
          <p:cNvCxnSpPr>
            <a:cxnSpLocks/>
          </p:cNvCxnSpPr>
          <p:nvPr/>
        </p:nvCxnSpPr>
        <p:spPr>
          <a:xfrm flipH="1" flipV="1">
            <a:off x="7071803" y="1414339"/>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920278-9BBE-C9FB-748D-037D961B1CBA}"/>
              </a:ext>
            </a:extLst>
          </p:cNvPr>
          <p:cNvCxnSpPr>
            <a:cxnSpLocks/>
          </p:cNvCxnSpPr>
          <p:nvPr/>
        </p:nvCxnSpPr>
        <p:spPr>
          <a:xfrm flipH="1" flipV="1">
            <a:off x="7488765" y="144462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EE0915-C66E-275B-128E-75DF4CC81689}"/>
              </a:ext>
            </a:extLst>
          </p:cNvPr>
          <p:cNvSpPr txBox="1"/>
          <p:nvPr/>
        </p:nvSpPr>
        <p:spPr>
          <a:xfrm rot="4312429">
            <a:off x="6334968" y="2205521"/>
            <a:ext cx="1553586" cy="253916"/>
          </a:xfrm>
          <a:prstGeom prst="rect">
            <a:avLst/>
          </a:prstGeom>
          <a:noFill/>
        </p:spPr>
        <p:txBody>
          <a:bodyPr wrap="square" rtlCol="0">
            <a:spAutoFit/>
          </a:bodyPr>
          <a:lstStyle/>
          <a:p>
            <a:r>
              <a:rPr lang="en-GB" sz="1050" dirty="0"/>
              <a:t>1.6 goods found()</a:t>
            </a:r>
          </a:p>
        </p:txBody>
      </p:sp>
      <p:cxnSp>
        <p:nvCxnSpPr>
          <p:cNvPr id="21" name="Straight Arrow Connector 20">
            <a:extLst>
              <a:ext uri="{FF2B5EF4-FFF2-40B4-BE49-F238E27FC236}">
                <a16:creationId xmlns:a16="http://schemas.microsoft.com/office/drawing/2014/main" id="{6AD2CC9D-DD3E-106D-59BD-C1CF5F52F6A5}"/>
              </a:ext>
            </a:extLst>
          </p:cNvPr>
          <p:cNvCxnSpPr>
            <a:cxnSpLocks/>
          </p:cNvCxnSpPr>
          <p:nvPr/>
        </p:nvCxnSpPr>
        <p:spPr>
          <a:xfrm>
            <a:off x="6685803" y="1765074"/>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7630E7-3EDA-029F-D33E-E46D71FEBEC9}"/>
              </a:ext>
            </a:extLst>
          </p:cNvPr>
          <p:cNvSpPr txBox="1"/>
          <p:nvPr/>
        </p:nvSpPr>
        <p:spPr>
          <a:xfrm rot="4312429">
            <a:off x="7284832" y="2113640"/>
            <a:ext cx="1553586"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23" name="Straight Arrow Connector 22">
            <a:extLst>
              <a:ext uri="{FF2B5EF4-FFF2-40B4-BE49-F238E27FC236}">
                <a16:creationId xmlns:a16="http://schemas.microsoft.com/office/drawing/2014/main" id="{AFE7D6C9-0377-CDCF-E8A7-3CF7F6FD6204}"/>
              </a:ext>
            </a:extLst>
          </p:cNvPr>
          <p:cNvCxnSpPr>
            <a:cxnSpLocks/>
          </p:cNvCxnSpPr>
          <p:nvPr/>
        </p:nvCxnSpPr>
        <p:spPr>
          <a:xfrm flipH="1" flipV="1">
            <a:off x="8019086" y="1614193"/>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63CE3D6-00C3-E141-9F9F-2AEC726CC1BE}"/>
              </a:ext>
            </a:extLst>
          </p:cNvPr>
          <p:cNvSpPr/>
          <p:nvPr/>
        </p:nvSpPr>
        <p:spPr>
          <a:xfrm>
            <a:off x="7454474" y="2872432"/>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26" name="Rectangle 25">
            <a:extLst>
              <a:ext uri="{FF2B5EF4-FFF2-40B4-BE49-F238E27FC236}">
                <a16:creationId xmlns:a16="http://schemas.microsoft.com/office/drawing/2014/main" id="{FE55BF7E-F269-F2DF-1394-E92DB78B9965}"/>
              </a:ext>
            </a:extLst>
          </p:cNvPr>
          <p:cNvSpPr/>
          <p:nvPr/>
        </p:nvSpPr>
        <p:spPr>
          <a:xfrm rot="16200000">
            <a:off x="7592163" y="25016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46925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6FEFC-F7B2-58E1-4E8C-7EE3EC5B0CAB}"/>
              </a:ext>
            </a:extLst>
          </p:cNvPr>
          <p:cNvSpPr>
            <a:spLocks noGrp="1"/>
          </p:cNvSpPr>
          <p:nvPr>
            <p:ph type="sldNum" sz="quarter" idx="12"/>
          </p:nvPr>
        </p:nvSpPr>
        <p:spPr/>
        <p:txBody>
          <a:bodyPr/>
          <a:lstStyle/>
          <a:p>
            <a:fld id="{867D4A06-35AE-BD4A-84A9-613A26F3D41D}" type="slidenum">
              <a:rPr lang="en-US" smtClean="0"/>
              <a:pPr/>
              <a:t>73</a:t>
            </a:fld>
            <a:endParaRPr lang="en-US"/>
          </a:p>
        </p:txBody>
      </p:sp>
      <p:sp>
        <p:nvSpPr>
          <p:cNvPr id="3" name="Google Shape;104;p25">
            <a:extLst>
              <a:ext uri="{FF2B5EF4-FFF2-40B4-BE49-F238E27FC236}">
                <a16:creationId xmlns:a16="http://schemas.microsoft.com/office/drawing/2014/main" id="{A8FABFF1-1DAA-0880-6C46-2F8623C11C13}"/>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BA0C93D-ACE6-61FE-9B0D-2900C80D1F0F}"/>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794978F-7577-07D8-6312-DD3BFF80284D}"/>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B2FD8C-E836-5A31-7F71-ED44BB3C4486}"/>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9FB9275-9652-2213-8C14-6CCCC7AE7B5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9ED5FA9-24BB-E0E1-E2AC-7B1E4E9E904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945F00E-ED45-1AB5-CA9C-FD94E031EC9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0098F86-DFBE-F8C6-C916-8E9920576810}"/>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F8A48BB-66DB-EEC3-01FE-8537F3FE34E8}"/>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CC65C02-EF15-8A7B-7E12-D91154DD4DAA}"/>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9F64B9D-9789-DF9A-B843-CFDBC6485545}"/>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4CBAA5C-8295-AB23-68EE-8C4788EA3754}"/>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73D7FD6-9612-A162-2CB6-927364793F0E}"/>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D8D3C84-DF2C-A678-6425-533E08028D3F}"/>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D93B75-341E-452A-57A2-3786ADF5FA22}"/>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2D85680F-D92F-FCB9-B26A-39845B2DC736}"/>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7EBBD549-C48A-B5D5-9162-727BC8EE91AF}"/>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E5BF0F-248C-70BF-96DA-17FC18639E56}"/>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C88440-3A59-CF27-B455-EEE2110CEAB8}"/>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57E5F0-22CD-213F-855A-2B907C0A7689}"/>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6870B1E-0D20-33E1-AB86-466498C466B8}"/>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82D36DC1-A96B-BD31-10A9-860FB6D6A3C5}"/>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9D8CA7A-9900-6051-37AA-A9833F7E139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AE2A70C-1719-5C49-26B9-65F920EE2D94}"/>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86EE6B5-6CEB-6954-4AB0-E9846BEA7A6B}"/>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2253C210-1EF4-65E1-0F48-00E9A3FACF84}"/>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519B1CE-87B7-E8F8-53F4-3BC99300BF54}"/>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75CE8EF-5C4C-84BD-1DAA-8E8643112871}"/>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92E5E1-67C3-D59E-2DB9-DBE473D41552}"/>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EBC9A90-39D4-1986-6EC2-4C522CEDA70B}"/>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21E9E9D3-4ABF-D665-10BB-16A07ACF9B47}"/>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Can Mix with Events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D0425AD0-E0F2-208D-FF72-688D3C04CBE8}"/>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3C868D-4EEB-5EE2-D9C8-7AA8B020659A}"/>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C0B873B5-6FEE-D972-04EC-6C9DB3BDB45B}"/>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0942F8-1681-05CB-7ED3-23210433336D}"/>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a:t>
            </a:r>
            <a:r>
              <a:rPr lang="en-GB" sz="1600" dirty="0">
                <a:latin typeface="Chalkboard" panose="03050602040202020205" pitchFamily="66" charset="77"/>
              </a:rPr>
              <a:t>: a component has a dialog with other components; each component knows how to run its part of the workflow – happy path and failure path; knowledge of the workflow is distributed among the actors.</a:t>
            </a:r>
          </a:p>
        </p:txBody>
      </p:sp>
    </p:spTree>
    <p:extLst>
      <p:ext uri="{BB962C8B-B14F-4D97-AF65-F5344CB8AC3E}">
        <p14:creationId xmlns:p14="http://schemas.microsoft.com/office/powerpoint/2010/main" val="22689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DFCBD-8B2F-70D2-E415-A5F9C009AE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1B2C59-9004-0246-CCE5-FEBB03134BC8}"/>
              </a:ext>
            </a:extLst>
          </p:cNvPr>
          <p:cNvSpPr>
            <a:spLocks noGrp="1"/>
          </p:cNvSpPr>
          <p:nvPr>
            <p:ph type="sldNum" sz="quarter" idx="12"/>
          </p:nvPr>
        </p:nvSpPr>
        <p:spPr/>
        <p:txBody>
          <a:bodyPr/>
          <a:lstStyle/>
          <a:p>
            <a:fld id="{867D4A06-35AE-BD4A-84A9-613A26F3D41D}" type="slidenum">
              <a:rPr lang="en-US" smtClean="0"/>
              <a:pPr/>
              <a:t>74</a:t>
            </a:fld>
            <a:endParaRPr lang="en-US"/>
          </a:p>
        </p:txBody>
      </p:sp>
      <p:sp>
        <p:nvSpPr>
          <p:cNvPr id="3" name="Google Shape;104;p25">
            <a:extLst>
              <a:ext uri="{FF2B5EF4-FFF2-40B4-BE49-F238E27FC236}">
                <a16:creationId xmlns:a16="http://schemas.microsoft.com/office/drawing/2014/main" id="{AFECCBC6-7BC1-BA69-A66F-C1EECAFDE859}"/>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CD06B20-B994-CB48-2487-73A989858657}"/>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DBABF707-D703-2277-7633-104733D9715E}"/>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C8B001-3322-08BD-B24A-093527535D29}"/>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0F2677AB-2BF2-5009-0EFC-3F5567C34E28}"/>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8E461A62-DCFD-CEA8-B1F9-39889E1130F3}"/>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14E0AD5B-F98A-3B56-7256-76A1F991A032}"/>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1653322-6998-16D9-71A2-24FF66A0823F}"/>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27DB76A-581D-DE66-6138-D1C1317719BC}"/>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E8F6A88-1FC8-9B95-6DE4-2A4B2DC72C93}"/>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808D4DC-2FE1-93A9-BA96-4AF35B9EFABE}"/>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A39FE1D-B8B3-57EC-FA61-4071B9DB1204}"/>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C21CDA81-F3F4-CEFF-77CF-403B96EEF1AC}"/>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DECD7FA-6005-946A-5069-0303ADE5E6D5}"/>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11307F-9E10-DC89-0293-D3E2E8A4AA72}"/>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4C68F32C-621F-531C-77A3-CC60998143A5}"/>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CE85BD72-A114-DFE3-4AE2-AA258C2CEF88}"/>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7B3AF-5096-442F-EAA6-FEF7828BC892}"/>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555C33-F3F6-4799-12F1-64E1284A12F5}"/>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6CAF46-515E-D0E6-2C56-483F9D6D5DB5}"/>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0A9AC70-8EA1-CC11-FC31-590E68418001}"/>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D5ED800-EC27-1757-B165-F62947C30189}"/>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E5347B8-FB8E-79FE-47CB-E4985A2E7A89}"/>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68226D25-18D0-40FB-0728-F66446556083}"/>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8A66C64-7E1C-DDC6-918E-768176000DD6}"/>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69B71460-77EC-93E8-F7B9-C397C048FDDB}"/>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A792E4B-6F43-9324-F412-AA0C2F286149}"/>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173DB67-E715-CE24-6497-27D6E67DB1DC}"/>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8A1D7D3-8E65-C8A2-7D12-9A7C1F202073}"/>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D8E233-4010-051D-D718-DE4D1ECB5D71}"/>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52298958-415F-AF38-1183-F98E30D6C969}"/>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workflow requires altering multiple components; no central control to understand flow</a:t>
            </a:r>
          </a:p>
        </p:txBody>
      </p:sp>
    </p:spTree>
    <p:extLst>
      <p:ext uri="{BB962C8B-B14F-4D97-AF65-F5344CB8AC3E}">
        <p14:creationId xmlns:p14="http://schemas.microsoft.com/office/powerpoint/2010/main" val="31723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16086-DC66-A607-CA0D-AC410BCF7E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56503D-A6B8-9837-6641-675D058DBBC6}"/>
              </a:ext>
            </a:extLst>
          </p:cNvPr>
          <p:cNvSpPr>
            <a:spLocks noGrp="1"/>
          </p:cNvSpPr>
          <p:nvPr>
            <p:ph type="sldNum" sz="quarter" idx="12"/>
          </p:nvPr>
        </p:nvSpPr>
        <p:spPr/>
        <p:txBody>
          <a:bodyPr/>
          <a:lstStyle/>
          <a:p>
            <a:fld id="{867D4A06-35AE-BD4A-84A9-613A26F3D41D}" type="slidenum">
              <a:rPr lang="en-US" smtClean="0"/>
              <a:pPr/>
              <a:t>75</a:t>
            </a:fld>
            <a:endParaRPr lang="en-US"/>
          </a:p>
        </p:txBody>
      </p:sp>
      <p:sp>
        <p:nvSpPr>
          <p:cNvPr id="3" name="Google Shape;104;p25">
            <a:extLst>
              <a:ext uri="{FF2B5EF4-FFF2-40B4-BE49-F238E27FC236}">
                <a16:creationId xmlns:a16="http://schemas.microsoft.com/office/drawing/2014/main" id="{9D8B664B-C019-5B8E-E8E0-520DEE206A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7902CCA-A2EF-5F50-6F21-75AE16B6B06A}"/>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3A26117-CB57-7DE7-0A40-6988C9F95218}"/>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7E6973-CC29-2678-A702-9AEA827A4502}"/>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D27F2F4E-6F8D-7285-8045-9E4833A0C90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29EAF8D-F5FE-2AF8-E290-EA3377C38D2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B4AC0DB7-FDE5-0C85-1572-81F263A8F5B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82F85ECA-BD05-EC89-03A2-DCEE6E2AC866}"/>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5CF4D47F-8A26-31E9-138C-97F746B9CB51}"/>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311B93C-C9F3-5772-F206-746523F8F362}"/>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423083F2-42A3-7106-30DF-9740B5930DFB}"/>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5D61F6F-6A2D-4BBE-5832-87B85565EAFE}"/>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A8B9B28-EE4B-FF13-0381-F985EBA1CC39}"/>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DD06268F-1D9A-A008-71BD-109DA46A5AF8}"/>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5BC585-4A2C-14B4-6613-B16AF178D8EC}"/>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D03753DC-6397-FED4-9B88-AD33B9FDEAE8}"/>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1BC936F3-CB47-E135-070A-DC507412FE9B}"/>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94B704-5930-6D35-47B8-D1596F329645}"/>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996F4CAB-A06E-E4D0-CCF6-BDED98983BFC}"/>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E2E1D1-6F70-7007-ABD1-956A58BCC852}"/>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17B301-01E5-26B0-BD69-3BE075CE3D7E}"/>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57B40DB-BBE6-6CDC-0FEC-82BB20A989DD}"/>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13477A-912E-DD33-0679-0028F6540D27}"/>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ADDCB9A1-5A70-2BDC-062B-6A526F69ED4B}"/>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AD383AD1-81F1-45C7-A9ED-10F5DD6B9830}"/>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395A8818-1F1C-F238-C90B-D68457A7FD2E}"/>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40BA6C-EE8A-9013-B409-5D40C0027158}"/>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5697004-1DF3-7885-A0A8-D47531A5BAC7}"/>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9A09945-95A8-F8A7-63D1-C3AB23AF41B9}"/>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6B9F7B4-7C97-B58D-1C6D-849E4E88FDF3}"/>
              </a:ext>
            </a:extLst>
          </p:cNvPr>
          <p:cNvSpPr txBox="1"/>
          <p:nvPr/>
        </p:nvSpPr>
        <p:spPr>
          <a:xfrm>
            <a:off x="833120" y="4765040"/>
            <a:ext cx="7183120" cy="830997"/>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p>
        </p:txBody>
      </p:sp>
    </p:spTree>
    <p:extLst>
      <p:ext uri="{BB962C8B-B14F-4D97-AF65-F5344CB8AC3E}">
        <p14:creationId xmlns:p14="http://schemas.microsoft.com/office/powerpoint/2010/main" val="124989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37A6-8BE5-9059-E976-3170DA3EE0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422467-EF51-E6AE-6873-C5965E8A87B6}"/>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3" name="Google Shape;104;p25">
            <a:extLst>
              <a:ext uri="{FF2B5EF4-FFF2-40B4-BE49-F238E27FC236}">
                <a16:creationId xmlns:a16="http://schemas.microsoft.com/office/drawing/2014/main" id="{23F95348-4EA5-4003-446B-704D852FEF1F}"/>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D99B1C58-CFC7-8820-B159-473845F23658}"/>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CBBBBA8B-D66A-D7CE-A556-9B53B8C5D9A4}"/>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E13D9A-4D85-2A78-4303-7F3DF4A7BDFB}"/>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E50D00-B3B5-6D9C-125B-9F06FAABACBC}"/>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290588C-968E-F766-D5AD-EF0FF64C2795}"/>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9ADC3BE-8660-0216-4782-DC7E77418055}"/>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AAAAC21-74A0-E084-7C09-453C5B4F9E32}"/>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02C9CA5-AB4D-7199-30EC-9779A45C92B9}"/>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8167247-1C80-4999-CAD2-0A65B2A12C26}"/>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BDEE6B2-B44A-1240-8FF9-0E8A4BBEF558}"/>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EED3C37-9703-EA20-AA68-6C75AB32FCC7}"/>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C85B639-1461-E813-A8B6-1819A3E25FF3}"/>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B09A541-F77B-55BC-7B19-F541944C3CF7}"/>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0E0492-8224-E060-D0AB-7479BCE37326}"/>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reversed()</a:t>
            </a:r>
          </a:p>
        </p:txBody>
      </p:sp>
      <p:cxnSp>
        <p:nvCxnSpPr>
          <p:cNvPr id="24" name="Straight Arrow Connector 23">
            <a:extLst>
              <a:ext uri="{FF2B5EF4-FFF2-40B4-BE49-F238E27FC236}">
                <a16:creationId xmlns:a16="http://schemas.microsoft.com/office/drawing/2014/main" id="{AC5CB32F-8820-298C-7E41-21D8F9CC2962}"/>
              </a:ext>
            </a:extLst>
          </p:cNvPr>
          <p:cNvCxnSpPr>
            <a:cxnSpLocks/>
          </p:cNvCxnSpPr>
          <p:nvPr/>
        </p:nvCxnSpPr>
        <p:spPr>
          <a:xfrm flipV="1">
            <a:off x="2509111" y="1909927"/>
            <a:ext cx="0" cy="11003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5B239B-6EC6-42FD-55B4-EAE16DA01473}"/>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EA3A9301-4248-9A8E-DC7F-B627DCD3B1DE}"/>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46625-47CD-4731-D592-4FECF79778F9}"/>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5F3422-1859-E2E4-39F1-25E9A0AA19A7}"/>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115F687-3B6E-8076-EE8E-26D9CC315A5F}"/>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4BFA63F0-E8D0-47E5-83DF-BA7825FAE400}"/>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3E4B1C9D-BFC8-C17B-B069-443CAD4697FC}"/>
              </a:ext>
            </a:extLst>
          </p:cNvPr>
          <p:cNvSpPr txBox="1"/>
          <p:nvPr/>
        </p:nvSpPr>
        <p:spPr>
          <a:xfrm>
            <a:off x="934375" y="4733751"/>
            <a:ext cx="7183120" cy="1077218"/>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with either Fault Triggers Message, or Fault Replaces Message, we can propagate errors back up the chain. This provides a simple model for flowing an error – I know how to deal with errors in the operation I invoked, and the chain reverses the operation.</a:t>
            </a:r>
          </a:p>
        </p:txBody>
      </p:sp>
      <p:cxnSp>
        <p:nvCxnSpPr>
          <p:cNvPr id="19" name="Straight Arrow Connector 18">
            <a:extLst>
              <a:ext uri="{FF2B5EF4-FFF2-40B4-BE49-F238E27FC236}">
                <a16:creationId xmlns:a16="http://schemas.microsoft.com/office/drawing/2014/main" id="{C81666E9-0300-EE7A-57A8-7370A804D016}"/>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0C4D304-EEC3-C232-5E87-37A0528FC724}"/>
              </a:ext>
            </a:extLst>
          </p:cNvPr>
          <p:cNvSpPr/>
          <p:nvPr/>
        </p:nvSpPr>
        <p:spPr>
          <a:xfrm>
            <a:off x="1317396" y="1662919"/>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21" name="Rectangle 20">
            <a:extLst>
              <a:ext uri="{FF2B5EF4-FFF2-40B4-BE49-F238E27FC236}">
                <a16:creationId xmlns:a16="http://schemas.microsoft.com/office/drawing/2014/main" id="{E4FFF9C4-6C0E-7866-F78D-8FACF233578E}"/>
              </a:ext>
            </a:extLst>
          </p:cNvPr>
          <p:cNvSpPr/>
          <p:nvPr/>
        </p:nvSpPr>
        <p:spPr>
          <a:xfrm>
            <a:off x="3245980" y="3042830"/>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22" name="Rectangle 21">
            <a:extLst>
              <a:ext uri="{FF2B5EF4-FFF2-40B4-BE49-F238E27FC236}">
                <a16:creationId xmlns:a16="http://schemas.microsoft.com/office/drawing/2014/main" id="{5977918E-CFC5-2794-EAE8-250B3804FF8E}"/>
              </a:ext>
            </a:extLst>
          </p:cNvPr>
          <p:cNvSpPr/>
          <p:nvPr/>
        </p:nvSpPr>
        <p:spPr>
          <a:xfrm>
            <a:off x="2992022" y="25619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23" name="TextBox 22">
            <a:extLst>
              <a:ext uri="{FF2B5EF4-FFF2-40B4-BE49-F238E27FC236}">
                <a16:creationId xmlns:a16="http://schemas.microsoft.com/office/drawing/2014/main" id="{5384A433-58D7-979B-B731-E673532BF3D5}"/>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759C908F-75AF-F562-F825-32BC5FC6FB76}"/>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1.8 goods not shipped()</a:t>
            </a:r>
          </a:p>
        </p:txBody>
      </p:sp>
      <p:sp>
        <p:nvSpPr>
          <p:cNvPr id="28" name="Rectangle 27">
            <a:extLst>
              <a:ext uri="{FF2B5EF4-FFF2-40B4-BE49-F238E27FC236}">
                <a16:creationId xmlns:a16="http://schemas.microsoft.com/office/drawing/2014/main" id="{1A4E7EE4-E349-073F-A636-32AD95C32AA6}"/>
              </a:ext>
            </a:extLst>
          </p:cNvPr>
          <p:cNvSpPr/>
          <p:nvPr/>
        </p:nvSpPr>
        <p:spPr>
          <a:xfrm>
            <a:off x="5397971" y="3010233"/>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31" name="Rectangle 30">
            <a:extLst>
              <a:ext uri="{FF2B5EF4-FFF2-40B4-BE49-F238E27FC236}">
                <a16:creationId xmlns:a16="http://schemas.microsoft.com/office/drawing/2014/main" id="{E037D2E5-3CBA-B7D5-1B1C-1250C6B14327}"/>
              </a:ext>
            </a:extLst>
          </p:cNvPr>
          <p:cNvSpPr/>
          <p:nvPr/>
        </p:nvSpPr>
        <p:spPr>
          <a:xfrm>
            <a:off x="7124650" y="1751451"/>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32" name="Straight Arrow Connector 31">
            <a:extLst>
              <a:ext uri="{FF2B5EF4-FFF2-40B4-BE49-F238E27FC236}">
                <a16:creationId xmlns:a16="http://schemas.microsoft.com/office/drawing/2014/main" id="{60B14116-0797-8FE5-1766-E9D20B3E3626}"/>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3CEE906-0788-5781-2A3E-2C8080C1970D}"/>
              </a:ext>
            </a:extLst>
          </p:cNvPr>
          <p:cNvSpPr/>
          <p:nvPr/>
        </p:nvSpPr>
        <p:spPr>
          <a:xfrm>
            <a:off x="5367518" y="3994593"/>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cxnSp>
        <p:nvCxnSpPr>
          <p:cNvPr id="34" name="Straight Arrow Connector 33">
            <a:extLst>
              <a:ext uri="{FF2B5EF4-FFF2-40B4-BE49-F238E27FC236}">
                <a16:creationId xmlns:a16="http://schemas.microsoft.com/office/drawing/2014/main" id="{162A1A5A-9B54-C5DD-F0E1-9D454D075063}"/>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098BC07-617D-2DCE-46F5-AB4F0ED040EE}"/>
              </a:ext>
            </a:extLst>
          </p:cNvPr>
          <p:cNvSpPr/>
          <p:nvPr/>
        </p:nvSpPr>
        <p:spPr>
          <a:xfrm>
            <a:off x="6476364" y="78493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38" name="Rectangle 37">
            <a:extLst>
              <a:ext uri="{FF2B5EF4-FFF2-40B4-BE49-F238E27FC236}">
                <a16:creationId xmlns:a16="http://schemas.microsoft.com/office/drawing/2014/main" id="{BE409EAB-5AF2-9864-C0E2-E2699C7BCF7E}"/>
              </a:ext>
            </a:extLst>
          </p:cNvPr>
          <p:cNvSpPr/>
          <p:nvPr/>
        </p:nvSpPr>
        <p:spPr>
          <a:xfrm>
            <a:off x="822807" y="875520"/>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3902155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AF7E7-4E20-38DB-C782-E71061192FC0}"/>
              </a:ext>
            </a:extLst>
          </p:cNvPr>
          <p:cNvSpPr>
            <a:spLocks noGrp="1"/>
          </p:cNvSpPr>
          <p:nvPr>
            <p:ph type="sldNum" sz="quarter" idx="12"/>
          </p:nvPr>
        </p:nvSpPr>
        <p:spPr/>
        <p:txBody>
          <a:bodyPr/>
          <a:lstStyle/>
          <a:p>
            <a:fld id="{867D4A06-35AE-BD4A-84A9-613A26F3D41D}" type="slidenum">
              <a:rPr lang="en-US" smtClean="0"/>
              <a:pPr/>
              <a:t>77</a:t>
            </a:fld>
            <a:endParaRPr lang="en-US"/>
          </a:p>
        </p:txBody>
      </p:sp>
      <p:sp>
        <p:nvSpPr>
          <p:cNvPr id="3" name="Google Shape;104;p25">
            <a:extLst>
              <a:ext uri="{FF2B5EF4-FFF2-40B4-BE49-F238E27FC236}">
                <a16:creationId xmlns:a16="http://schemas.microsoft.com/office/drawing/2014/main" id="{53CC0910-2890-9267-6AF2-1C34AC8918F5}"/>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9DB65124-0CD9-62B2-EF19-1A1D267AC560}"/>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3A2B829-C855-509F-B13C-A62D9A96D6B9}"/>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373A17-588D-6F17-461E-C2CA199811D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FB6F16B3-4073-0825-E099-32DBC157707B}"/>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CD25F02-762C-62B4-AACF-9CB67C7D9A98}"/>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7389466-10B3-F428-5274-04AE56E61046}"/>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2BFEFB0-9C81-5FB6-9B63-1FF0798FC00A}"/>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FB6D66EA-4F62-D899-C8E9-91F08E317DD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E62744A-35E1-3E5E-7931-7359F82B2F78}"/>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D7A175B3-9C57-5526-A6AF-8290D3E739BF}"/>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B5407980-60E7-0A4E-BBA7-0AFD17C2AFC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8BCB921-46B2-F02C-E17E-87EA5C9B64DA}"/>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9AF405D7-D91F-CFDA-01E1-E85AF7488928}"/>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04F4D67-9739-470E-6258-6D3E4CB0DC3F}"/>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5F9C83DF-4194-64DB-D1C6-259DBB75D476}"/>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230C263F-6322-0D24-7BD7-299A1BFFCFE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FAD8E8-C82B-D0FD-A383-05405072A35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E3A20756-895E-605D-CD6C-01AF15653E9B}"/>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2AC3B9-2A02-FDB9-370A-61AEDF86F7E2}"/>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CBA0CD6-0215-86BB-0900-2A03F043021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B5B5CFB8-754C-B553-22DB-64CA16851659}"/>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A0C4D91-751B-ED0B-CF58-D191841D7F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7E2AB9EF-6DE9-4367-3C21-9CCFD493FCE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B6565455-71AA-684F-72A5-B05D33FB3BB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3250DE37-FA69-EC5D-5237-9BDF413B1AD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418E894-A3EA-EF18-175B-3C71B20F4D3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B13C56E-FC30-30EF-14DB-F3E03150AE78}"/>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04FC58-5A98-688F-C971-996B8B84B783}"/>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8535917-54C8-838A-9723-100970D246D6}"/>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B56CED9D-F6F5-2AE1-D9E8-83737BF0FA57}"/>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71A9555-6D2B-EC38-16FF-8FF8D375E0E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CF5BF031-E583-DC7B-9350-0B6C85732F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7B85801-7F66-E1E4-605B-9D8CA01CCC1F}"/>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F6057456-2891-F5EB-EE91-2680E3599FF9}"/>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5A2ED0B-F420-BB2E-78C6-7E60911F4D2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E3D6D9F-ABB8-1720-84BF-0588EF549335}"/>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2FA3678-90DF-A8BD-F5DE-DFD03B2C266D}"/>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078ACCC-93F7-B0BD-9C88-501445CEA1DD}"/>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B61136-3556-012A-AB35-D4653B7F46B5}"/>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76FE964-5D8F-E778-A517-B40DB7859617}"/>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90947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AF4F9-805E-7F99-269A-BE88AD20101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FB88C-5F0B-13B5-23C0-8424B55DAD74}"/>
              </a:ext>
            </a:extLst>
          </p:cNvPr>
          <p:cNvSpPr>
            <a:spLocks noGrp="1"/>
          </p:cNvSpPr>
          <p:nvPr>
            <p:ph type="sldNum" sz="quarter" idx="12"/>
          </p:nvPr>
        </p:nvSpPr>
        <p:spPr/>
        <p:txBody>
          <a:bodyPr/>
          <a:lstStyle/>
          <a:p>
            <a:fld id="{867D4A06-35AE-BD4A-84A9-613A26F3D41D}" type="slidenum">
              <a:rPr lang="en-US" smtClean="0"/>
              <a:pPr/>
              <a:t>78</a:t>
            </a:fld>
            <a:endParaRPr lang="en-US"/>
          </a:p>
        </p:txBody>
      </p:sp>
      <p:sp>
        <p:nvSpPr>
          <p:cNvPr id="3" name="Google Shape;104;p25">
            <a:extLst>
              <a:ext uri="{FF2B5EF4-FFF2-40B4-BE49-F238E27FC236}">
                <a16:creationId xmlns:a16="http://schemas.microsoft.com/office/drawing/2014/main" id="{A6C1B8A9-615B-755A-1CBC-C09175D45BB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p>
        </p:txBody>
      </p:sp>
      <p:sp>
        <p:nvSpPr>
          <p:cNvPr id="4" name="Rounded Rectangle 3">
            <a:extLst>
              <a:ext uri="{FF2B5EF4-FFF2-40B4-BE49-F238E27FC236}">
                <a16:creationId xmlns:a16="http://schemas.microsoft.com/office/drawing/2014/main" id="{7EFED2A4-02DC-3C31-FFC2-C6727B9C640F}"/>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E5441A8-D5C9-9370-48B7-08D62204FC3B}"/>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DAA4290-36F2-51AC-E6C2-21FA9E2D29B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330B5FBC-1E60-65F0-1888-0978A15E211A}"/>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F305AA7-548B-965E-C33C-9DD6AB70C84D}"/>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DB5A2EF-2423-CFDD-064F-D458B22E544E}"/>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CE652180-9FC6-B747-27AC-C2F66823466C}"/>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4BDEB56-9A25-BDA0-27A8-4A06FC41BAB9}"/>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48A20D0-E5F1-4776-30B7-4C3BD7D63F2C}"/>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9322B8BD-37CF-168C-D927-3F698946C73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7D3B5F6-9243-A41C-5680-33377D2BBC69}"/>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8EF6DE-628F-E20B-ABD8-BEC791AE2BFE}"/>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CABED552-76D4-8C28-83D4-F5EB6571BCB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3546985-67BC-EA78-326D-3F09F75BF343}"/>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13DA5865-872B-A244-C676-589CFB2B719B}"/>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DB9FC92F-2103-4710-10BA-36E641EC2CA2}"/>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D2CBFE-C8FF-AA86-D8DC-C0A55F0302C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8FBF913D-3839-74B9-628A-3201C43E39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459D86-2474-7A80-12E1-F05C89DBC676}"/>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0CBBB-5F6E-4D2F-32D3-206BB93950E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1A90CA83-38A2-9414-F8F2-833A2DDF3174}"/>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6A65A4-67F6-549B-F648-BFB5145FCA44}"/>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2E76B320-AA0F-3214-231B-750C43F8008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0CAA9FBF-7104-8209-0679-7067C6FD3347}"/>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200BDE97-54DE-0BDE-7AE6-E5B993F02CF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606F3F-0D5C-29B0-C933-7B59E6E9C1B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8D2D948-DD08-6E9F-5AB6-827715736EF5}"/>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5276C17-235A-0E1A-E955-3761AEA0BE69}"/>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4103317-78BE-B6C1-E88D-8A060C0436D2}"/>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C757981E-D13B-23AC-6578-8C78BAFF62A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E74C71A-1087-7CF4-ED19-6E23FBD91B70}"/>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826E06EE-86C1-36C0-6F4C-9FEB4B98B4E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14E6E121-F195-D384-F1DC-DCC8034C0DFC}"/>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AF5012BC-D508-A00E-E361-965A3F0ABD3D}"/>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B0C1DB-63BB-0508-5D71-6728AE43C03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CCCECF3-5F50-C5D1-93F5-6013976DCC3D}"/>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AE083E9-7D3B-4582-5D0A-7C87C82D413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270C8F8-CC5D-A1D3-5C86-ADBE4099A971}"/>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53272B5-C84E-02D2-C04E-ECB6FFE3E91D}"/>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7E66C38-9B29-93D1-44DD-BA4DDCC9D9E9}"/>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400997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C0AA-0942-3E94-E6AE-0188DEB8F2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115018-3CC0-71C5-9A1A-FF1213C6CDD4}"/>
              </a:ext>
            </a:extLst>
          </p:cNvPr>
          <p:cNvSpPr>
            <a:spLocks noGrp="1"/>
          </p:cNvSpPr>
          <p:nvPr>
            <p:ph type="sldNum" sz="quarter" idx="12"/>
          </p:nvPr>
        </p:nvSpPr>
        <p:spPr/>
        <p:txBody>
          <a:bodyPr/>
          <a:lstStyle/>
          <a:p>
            <a:fld id="{867D4A06-35AE-BD4A-84A9-613A26F3D41D}" type="slidenum">
              <a:rPr lang="en-US" smtClean="0"/>
              <a:pPr/>
              <a:t>79</a:t>
            </a:fld>
            <a:endParaRPr lang="en-US"/>
          </a:p>
        </p:txBody>
      </p:sp>
      <p:sp>
        <p:nvSpPr>
          <p:cNvPr id="3" name="Google Shape;104;p25">
            <a:extLst>
              <a:ext uri="{FF2B5EF4-FFF2-40B4-BE49-F238E27FC236}">
                <a16:creationId xmlns:a16="http://schemas.microsoft.com/office/drawing/2014/main" id="{92EA1486-93D3-A76D-8278-411ABEF8ECF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9523B696-6D19-4071-59E5-1DA551EB01A1}"/>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6B0AECE-0379-D590-E60B-84C98FE35C2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3C0E87-EC61-9235-4B17-A0A4A5E3F44C}"/>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6F8CD0B4-ED9B-555D-5AAB-BD5AE4A4ADD5}"/>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2E80AB7-6D5F-4B22-D38D-D2323A818F14}"/>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E776BF9A-25E6-9FB7-1647-91931F214CBF}"/>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7122EC2-AAD4-3F71-8FD4-E663EA032EB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0E858C-AD3D-A707-6E90-A5C5BA25090A}"/>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9BB5BA0-9CA4-9135-1C24-2AA2D9961F59}"/>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76B031EF-F3D5-D8BD-8E76-59A1A1718FE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BE4ED-4C31-BA98-5E81-91DFA2851DD4}"/>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FB6D3C0-5353-9C4D-66A9-3A6B89D792BB}"/>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E37FD84-AE19-A86B-D46C-12F62BA2D3AF}"/>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D613197-A5A2-51DB-C7F1-ED76D4224C72}"/>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794C1F34-4AE8-E79B-A6F5-207074D2F59D}"/>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B21D6BAF-7A06-F687-51EB-8477B89434B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4D1919-069B-2E35-A6F2-15C8F92C9C68}"/>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FAA30EDF-48DE-9017-E10C-3FE7E0FF54E2}"/>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63F3D7-7260-13EA-5FE3-B30AD864B793}"/>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D5AC20-F1D5-6CE8-8222-8D5E1F1C5324}"/>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662F53E9-0318-91CF-46C9-4E8B49273E9C}"/>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AF59F3-8CB6-5C34-BC64-3DD44F6EED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C4B51613-A3B5-6C27-D1FE-B2CC07C11CAC}"/>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C03F20FA-3D4F-6D69-8A1D-618E29F1581D}"/>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D09C6315-93A2-4E04-85DC-DFC88EA7DBCA}"/>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DEB85C-5A0E-617F-426A-FEAA631C16C7}"/>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1ABE4B-D34F-5839-959A-F28AAD890F90}"/>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88F10A-9F6A-88AD-909B-C3BFDE18FF3D}"/>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140B177-43FE-099E-90BA-1A25CD42B91A}"/>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rPr>
              <a:t>Saga</a:t>
            </a:r>
            <a:r>
              <a:rPr lang="en-GB" sz="14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4AEDC37C-BDA8-7CDA-A6D7-B074E42F06A8}"/>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DCB1022-ACC8-5EBE-09BD-BF6EE61F0F0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0CBFD306-2F24-6E57-6D3B-0E35DEEB0A07}"/>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E286A2C-8330-A2D7-D34A-27C536FECFB8}"/>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70C4545D-E6BA-FD4E-6814-EAA82F06675A}"/>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386869-5D7F-EB51-AEE4-CD1A15859DDA}"/>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C296328-0432-1716-86D8-838684A206F6}"/>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A087FE-36A1-E0DA-8758-87765BA406C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7C7CC89-92F8-4198-F2D5-BEA1AE6D9CEC}"/>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02D199-C7A7-87BF-299F-29968C0EBEFF}"/>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EBECF-6F6E-9DF9-4F04-0C99A9346C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2233FA-A76E-DDC5-D6E1-73C896F7BE22}"/>
              </a:ext>
            </a:extLst>
          </p:cNvPr>
          <p:cNvSpPr>
            <a:spLocks noGrp="1"/>
          </p:cNvSpPr>
          <p:nvPr>
            <p:ph type="sldNum" sz="quarter" idx="12"/>
          </p:nvPr>
        </p:nvSpPr>
        <p:spPr/>
        <p:txBody>
          <a:bodyPr/>
          <a:lstStyle/>
          <a:p>
            <a:fld id="{867D4A06-35AE-BD4A-84A9-613A26F3D41D}" type="slidenum">
              <a:rPr lang="en-US" smtClean="0"/>
              <a:pPr/>
              <a:t>80</a:t>
            </a:fld>
            <a:endParaRPr lang="en-US"/>
          </a:p>
        </p:txBody>
      </p:sp>
      <p:sp>
        <p:nvSpPr>
          <p:cNvPr id="3" name="Google Shape;104;p25">
            <a:extLst>
              <a:ext uri="{FF2B5EF4-FFF2-40B4-BE49-F238E27FC236}">
                <a16:creationId xmlns:a16="http://schemas.microsoft.com/office/drawing/2014/main" id="{71940144-F2F9-5BAD-BDBF-7BE187423FD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51AF745E-A9E5-2CCA-CFF3-2B40861FAAF5}"/>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04DEA82B-1A16-7BCF-E39E-9687BE69001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AD6E4F4-DEEB-A063-7F04-7D12917F38E6}"/>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C81A0D3F-EA04-DC7E-1101-05D1BE8DA0D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0D74D32-1376-BFDA-F74E-0985E03B30F5}"/>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12DA8C5-4FDC-9CA2-1DAA-9FBECDE5601B}"/>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3D91041-F548-2284-00FC-3231DE1D34C5}"/>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D772F99-48B7-EB36-69A3-D46EC9A9A4E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459BE3A-F17E-D199-8221-61147EBDCC53}"/>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6EF9AF9-1891-3C1F-098E-1FE6859FEDB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F3F8BEF4-47AF-22E8-4F0D-2767E69E5B6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34EBDC6-47EA-97C3-F06D-356602D69F8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9697197-864C-C332-E8C9-1237EA4ED13D}"/>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869796-3EEE-31AD-2181-BFC55527EF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7A81A1-9DB9-E82E-681A-03C5C7C303EB}"/>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5785D4-FAAF-AC41-67FA-DE7844C66FC8}"/>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FE4ACD3A-6B7E-59CB-867B-D2A102A89A65}"/>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F5DDFD-2F4E-2F94-B6E7-FF90916126F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82E018DA-3235-E17F-C9C5-A2F53AA7B84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8442AC-76ED-841B-F76A-267BFC93A94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664E60AD-AE0E-B33D-354C-B0CDB5349FC1}"/>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D8890301-199C-A172-9C42-7D2ACF67EC5D}"/>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DBAA0B69-FD5B-09F4-9FF8-9319BF5EEE57}"/>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B20320-4CE9-E3F6-F2FE-7D74E23939C3}"/>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BA4579-5DEB-7757-B24C-36FE05E9C7B6}"/>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1642643-D30C-9143-2D0B-9B4AD26636D6}"/>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B82599-A6C3-16F0-37A2-F534BF1E438B}"/>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2012AD2-E2A9-98A4-0165-94F0900372F8}"/>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6DC1D24-7B2A-5F7B-4310-18A1CFF90D62}"/>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3E3D1CE0-C901-127F-24E5-4F56FABD632A}"/>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FA29C51-D283-15A0-8BCF-B4E779334FC5}"/>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64C55F-C02C-A475-69DB-2087DFD9ECAB}"/>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9969FA17-A0E8-12D8-F379-AF64D5131C66}"/>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2690C75-A2FA-3E3A-91E7-FF719FF4ECC6}"/>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2C732083-8A01-E46F-FD10-F699F0D50892}"/>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5A75F445-3381-4C7D-B2B3-EE0CD974F826}"/>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7B18B-7944-67FC-139B-BC4536223B15}"/>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CDE64F2-5CD0-B5C5-2548-91F157DA2079}"/>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73361729-F7A1-C375-9E1B-14F2E35BC51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151AD25-95A2-96D7-422F-012A11B250DE}"/>
              </a:ext>
            </a:extLst>
          </p:cNvPr>
          <p:cNvSpPr/>
          <p:nvPr/>
        </p:nvSpPr>
        <p:spPr>
          <a:xfrm>
            <a:off x="1865113" y="1501617"/>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64" name="Rectangle 63">
            <a:extLst>
              <a:ext uri="{FF2B5EF4-FFF2-40B4-BE49-F238E27FC236}">
                <a16:creationId xmlns:a16="http://schemas.microsoft.com/office/drawing/2014/main" id="{09786040-5688-596D-F92B-0EF248A56118}"/>
              </a:ext>
            </a:extLst>
          </p:cNvPr>
          <p:cNvSpPr/>
          <p:nvPr/>
        </p:nvSpPr>
        <p:spPr>
          <a:xfrm>
            <a:off x="3106564" y="2932253"/>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5" name="Rectangle 64">
            <a:extLst>
              <a:ext uri="{FF2B5EF4-FFF2-40B4-BE49-F238E27FC236}">
                <a16:creationId xmlns:a16="http://schemas.microsoft.com/office/drawing/2014/main" id="{B23FC650-D598-BC5F-E9CF-C1805CBC8886}"/>
              </a:ext>
            </a:extLst>
          </p:cNvPr>
          <p:cNvSpPr/>
          <p:nvPr/>
        </p:nvSpPr>
        <p:spPr>
          <a:xfrm>
            <a:off x="2852606" y="2451377"/>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6" name="Rectangle 65">
            <a:extLst>
              <a:ext uri="{FF2B5EF4-FFF2-40B4-BE49-F238E27FC236}">
                <a16:creationId xmlns:a16="http://schemas.microsoft.com/office/drawing/2014/main" id="{ABD57B06-4C7D-C41D-CD3E-30336FEE3E65}"/>
              </a:ext>
            </a:extLst>
          </p:cNvPr>
          <p:cNvSpPr/>
          <p:nvPr/>
        </p:nvSpPr>
        <p:spPr>
          <a:xfrm>
            <a:off x="5599604" y="2888441"/>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7" name="Rectangle 66">
            <a:extLst>
              <a:ext uri="{FF2B5EF4-FFF2-40B4-BE49-F238E27FC236}">
                <a16:creationId xmlns:a16="http://schemas.microsoft.com/office/drawing/2014/main" id="{566C2E4F-EB0D-33FB-8452-90906961BAAA}"/>
              </a:ext>
            </a:extLst>
          </p:cNvPr>
          <p:cNvSpPr/>
          <p:nvPr/>
        </p:nvSpPr>
        <p:spPr>
          <a:xfrm>
            <a:off x="6985234" y="1640874"/>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89D499DF-198A-6969-31FB-A12D647538A1}"/>
              </a:ext>
            </a:extLst>
          </p:cNvPr>
          <p:cNvSpPr/>
          <p:nvPr/>
        </p:nvSpPr>
        <p:spPr>
          <a:xfrm>
            <a:off x="5228102" y="388401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E8DF49EB-CB56-84D2-6436-046724F06FC3}"/>
              </a:ext>
            </a:extLst>
          </p:cNvPr>
          <p:cNvSpPr/>
          <p:nvPr/>
        </p:nvSpPr>
        <p:spPr>
          <a:xfrm>
            <a:off x="6336948" y="6743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70" name="Rectangle 69">
            <a:extLst>
              <a:ext uri="{FF2B5EF4-FFF2-40B4-BE49-F238E27FC236}">
                <a16:creationId xmlns:a16="http://schemas.microsoft.com/office/drawing/2014/main" id="{D5C7261A-1F52-5EF2-257F-37538CE9D03E}"/>
              </a:ext>
            </a:extLst>
          </p:cNvPr>
          <p:cNvSpPr/>
          <p:nvPr/>
        </p:nvSpPr>
        <p:spPr>
          <a:xfrm>
            <a:off x="1216430" y="78365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17302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A4B3-4EDD-AA48-C26F-25AF7354FCB3}"/>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B6542846-D210-4CCF-F4D7-05BE9BDB0151}"/>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87AA1CC4-C12F-7111-7F39-C614AD419C0B}"/>
              </a:ext>
            </a:extLst>
          </p:cNvPr>
          <p:cNvSpPr>
            <a:spLocks noGrp="1"/>
          </p:cNvSpPr>
          <p:nvPr>
            <p:ph type="sldNum" sz="quarter" idx="12"/>
          </p:nvPr>
        </p:nvSpPr>
        <p:spPr/>
        <p:txBody>
          <a:bodyPr/>
          <a:lstStyle/>
          <a:p>
            <a:fld id="{867D4A06-35AE-BD4A-84A9-613A26F3D41D}" type="slidenum">
              <a:rPr lang="en-US" smtClean="0"/>
              <a:pPr/>
              <a:t>81</a:t>
            </a:fld>
            <a:endParaRPr lang="en-US"/>
          </a:p>
        </p:txBody>
      </p:sp>
      <p:sp>
        <p:nvSpPr>
          <p:cNvPr id="3" name="Google Shape;104;p25">
            <a:extLst>
              <a:ext uri="{FF2B5EF4-FFF2-40B4-BE49-F238E27FC236}">
                <a16:creationId xmlns:a16="http://schemas.microsoft.com/office/drawing/2014/main" id="{E4876F55-371C-384C-6080-D4B205BE6611}"/>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F202D160-101D-DEB4-EF56-40CC816C5E58}"/>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DBF8F8E0-D261-AF7E-660C-5A80170E64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ADE7F34-F55D-E4BB-AAC1-9E274F49E74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26D086CD-98F2-EEA0-38F7-25D114A03FFA}"/>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6EA3B41-26AE-2267-F08A-3C04A9599D0A}"/>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CC49996D-952F-C57A-D8BE-BA4ECBDA72D4}"/>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938BC1B-F3C5-8C1E-7A44-B22BEC59C741}"/>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841CEB4-BDB4-4FB3-043B-46F573A3A6CA}"/>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A244FB7-EC47-5D3A-0676-81A298FAE284}"/>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4E3E5083-E355-B1D5-55D5-876FAB883730}"/>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DF7600C0-4A12-36B6-EB78-4514D457CB1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62F8539-714E-6153-E2BE-62E2851DC86F}"/>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89934CC3-D6D4-50FB-AA0D-2601FC34D014}"/>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A147125-25B0-28D7-7956-8E4C4A25FAD0}"/>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D8E704A-F25D-89F9-D489-F0026E296FB0}"/>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88B869A-F67C-F322-0074-3ED5D455F5B4}"/>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45EA8E01-6EA9-DD60-486A-1533FAE46BD4}"/>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4A5F024-6E85-FCD9-56DA-6570B0D4AC8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BE6F932-B4C8-F848-61AB-BBA157083DFF}"/>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1C1BAB-A112-4A71-B8DD-8F98D1654690}"/>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9A967B-0B05-50E8-E2A1-3CB822EEE509}"/>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FA28A1D1-9AEB-D0D1-3E50-A412C03AB721}"/>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CFEA42-334A-987B-400F-231F8E2DE809}"/>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B01B3C-ADA6-6ECC-BDB5-70549F9B809B}"/>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B26AE05-D3CB-44E9-E3AE-C0781A4965C0}"/>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4360D873-AFAA-ADE9-A838-EEEA08979AF5}"/>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37504A9-D739-89C1-C6A1-16916617BA99}"/>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3C86C1-566F-6C37-439B-AB181EAD1497}"/>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1184E6DE-7EEA-5DB2-034D-6157A6C24A6E}"/>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7B0633E-4315-D4E4-DA5C-42DA32B458C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C3AED68-1F9E-CB40-9E4B-DAAAEF6CB3AC}"/>
              </a:ext>
            </a:extLst>
          </p:cNvPr>
          <p:cNvSpPr/>
          <p:nvPr/>
        </p:nvSpPr>
        <p:spPr>
          <a:xfrm>
            <a:off x="1690451" y="3290266"/>
            <a:ext cx="1163681"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51" name="Rectangle 50">
            <a:extLst>
              <a:ext uri="{FF2B5EF4-FFF2-40B4-BE49-F238E27FC236}">
                <a16:creationId xmlns:a16="http://schemas.microsoft.com/office/drawing/2014/main" id="{2CA48AA8-B212-B214-5640-8F03C10941B2}"/>
              </a:ext>
            </a:extLst>
          </p:cNvPr>
          <p:cNvSpPr/>
          <p:nvPr/>
        </p:nvSpPr>
        <p:spPr>
          <a:xfrm>
            <a:off x="320793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2" name="Rectangle 51">
            <a:extLst>
              <a:ext uri="{FF2B5EF4-FFF2-40B4-BE49-F238E27FC236}">
                <a16:creationId xmlns:a16="http://schemas.microsoft.com/office/drawing/2014/main" id="{4AF518DA-0174-9457-D992-A67A3C524B21}"/>
              </a:ext>
            </a:extLst>
          </p:cNvPr>
          <p:cNvSpPr/>
          <p:nvPr/>
        </p:nvSpPr>
        <p:spPr>
          <a:xfrm>
            <a:off x="447881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3" name="Rectangle 52">
            <a:extLst>
              <a:ext uri="{FF2B5EF4-FFF2-40B4-BE49-F238E27FC236}">
                <a16:creationId xmlns:a16="http://schemas.microsoft.com/office/drawing/2014/main" id="{1C99B9F2-E515-2A3C-159D-7EFE52AE72CC}"/>
              </a:ext>
            </a:extLst>
          </p:cNvPr>
          <p:cNvSpPr/>
          <p:nvPr/>
        </p:nvSpPr>
        <p:spPr>
          <a:xfrm>
            <a:off x="5725903" y="3360510"/>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4" name="TextBox 53">
            <a:extLst>
              <a:ext uri="{FF2B5EF4-FFF2-40B4-BE49-F238E27FC236}">
                <a16:creationId xmlns:a16="http://schemas.microsoft.com/office/drawing/2014/main" id="{CF78DB29-4BD8-6299-7103-B09404E14791}"/>
              </a:ext>
            </a:extLst>
          </p:cNvPr>
          <p:cNvSpPr txBox="1"/>
          <p:nvPr/>
        </p:nvSpPr>
        <p:spPr>
          <a:xfrm>
            <a:off x="833120" y="4319799"/>
            <a:ext cx="7183120" cy="830997"/>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a component has a dialog with the process manager; knowledge of the workflow belongs to the process manager; each component responds to invocation of its operations</a:t>
            </a:r>
          </a:p>
        </p:txBody>
      </p:sp>
      <p:sp>
        <p:nvSpPr>
          <p:cNvPr id="4" name="TextBox 3">
            <a:extLst>
              <a:ext uri="{FF2B5EF4-FFF2-40B4-BE49-F238E27FC236}">
                <a16:creationId xmlns:a16="http://schemas.microsoft.com/office/drawing/2014/main" id="{76ABF2F8-81EC-BC62-8CA8-3D0BAB20EA36}"/>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843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0" grpId="0" animBg="1"/>
      <p:bldP spid="51" grpId="0" animBg="1"/>
      <p:bldP spid="52" grpId="0" animBg="1"/>
      <p:bldP spid="53" grpId="0" animBg="1"/>
      <p:bldP spid="54"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CDBC-EDA7-3192-D84F-E32C1E2302F5}"/>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C4672597-5B74-4372-7F4D-6549B8E33C2B}"/>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69F9D801-9201-873D-E865-8C0CB1CF656C}"/>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3" name="Google Shape;104;p25">
            <a:extLst>
              <a:ext uri="{FF2B5EF4-FFF2-40B4-BE49-F238E27FC236}">
                <a16:creationId xmlns:a16="http://schemas.microsoft.com/office/drawing/2014/main" id="{7530B6E8-EFFD-EF3A-264E-7E6F4D847820}"/>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EE098FB2-48C9-DE6B-4611-0D9194E35E77}"/>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F11ACEC-E582-F19F-F65D-E933D75940E5}"/>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58C936E-817D-C3EC-9810-FF7A699D4D6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9C84F0DF-2FAF-1745-1A5D-D17B70B84C43}"/>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7504E66-25AF-7747-D4D8-FC15CF1EE223}"/>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5811007-19C1-8A12-038C-A6E45E0A227D}"/>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738AD1A-8CD4-CB20-334B-1E4B0963F4CB}"/>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E1B5B5D-2EE8-3E20-D295-7EE940210C41}"/>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6EF880AE-A3F4-2FB8-E96C-1E6BF55A26DE}"/>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EEDB634-98E9-27D7-9EC1-0E7DF0A56AA2}"/>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0DDF79B8-AC31-5A48-499A-13EA56C65A2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3F224-5E0F-19A2-A9AE-8A6C4E6BAA0A}"/>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C8412A5E-C53F-4CC0-75EC-2C7BE04252C7}"/>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431242-B982-7A89-F1DB-2DF55BEAE176}"/>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4FC11C1-C3D2-78D4-AB58-9A9D019C0CAA}"/>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75700CBC-39AB-5C86-53D3-0BE3BB5CACA1}"/>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06F4F8A2-8E61-5F75-D7D3-0D86345079FD}"/>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464DDED-24C6-016B-073E-527B5B47630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3539EFE-189D-FC46-CA79-814FE6F1B244}"/>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315B1DD-38E5-1B65-D11D-F0F16EDEA8B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12C09A-10BD-CBB7-9DDA-AF91BC0EA54C}"/>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AA832771-1FC2-F2EC-EAF6-7A76DCABE0FE}"/>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36B85A-57EE-B9A6-4EE1-E1E5A436944E}"/>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49734DD-64E5-BC25-F65C-BD46555A8042}"/>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766C5CF-F383-F62D-3F75-9EF5BB2BDFF2}"/>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23E92A41-6379-577A-EA1A-EE5A4B86F33C}"/>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F7BDED-5D4A-AFDD-3961-1FE98E13D470}"/>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88DDFE-D0F3-CDF6-8DD5-75E4823B2E1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F1F3EB01-3111-ECB7-5DDF-537DCE5B8162}"/>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A47E4-A862-6661-45B7-A6842AE4EC9D}"/>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0468DD0-31A3-6841-4B42-3370D633D90A}"/>
              </a:ext>
            </a:extLst>
          </p:cNvPr>
          <p:cNvSpPr txBox="1"/>
          <p:nvPr/>
        </p:nvSpPr>
        <p:spPr>
          <a:xfrm>
            <a:off x="980440" y="4577862"/>
            <a:ext cx="7183120" cy="1569660"/>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 altering it in the process manager; central control provides understanding of flow. </a:t>
            </a:r>
          </a:p>
          <a:p>
            <a:endParaRPr lang="en-GB" sz="1600" dirty="0">
              <a:latin typeface="Chalkboard" panose="03050602040202020205" pitchFamily="66" charset="77"/>
            </a:endParaRPr>
          </a:p>
          <a:p>
            <a:r>
              <a:rPr lang="en-GB" sz="1600" dirty="0">
                <a:latin typeface="Chalkboard" panose="03050602040202020205" pitchFamily="66" charset="77"/>
              </a:rPr>
              <a:t>But understanding a component’s roll in the flow, requires consulting the process manager, it is not local to the component.</a:t>
            </a:r>
          </a:p>
        </p:txBody>
      </p:sp>
    </p:spTree>
    <p:extLst>
      <p:ext uri="{BB962C8B-B14F-4D97-AF65-F5344CB8AC3E}">
        <p14:creationId xmlns:p14="http://schemas.microsoft.com/office/powerpoint/2010/main" val="82063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A1337-9D22-DCB0-8E44-4B23B2BA2D1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1BABAF0-ACF0-61CF-08F2-260676AEF6F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057D260B-45EE-BFCD-C0C2-C2E497283FEF}"/>
              </a:ext>
            </a:extLst>
          </p:cNvPr>
          <p:cNvSpPr>
            <a:spLocks noGrp="1"/>
          </p:cNvSpPr>
          <p:nvPr>
            <p:ph type="sldNum" sz="quarter" idx="12"/>
          </p:nvPr>
        </p:nvSpPr>
        <p:spPr/>
        <p:txBody>
          <a:bodyPr/>
          <a:lstStyle/>
          <a:p>
            <a:fld id="{867D4A06-35AE-BD4A-84A9-613A26F3D41D}" type="slidenum">
              <a:rPr lang="en-US" smtClean="0"/>
              <a:pPr/>
              <a:t>83</a:t>
            </a:fld>
            <a:endParaRPr lang="en-US"/>
          </a:p>
        </p:txBody>
      </p:sp>
      <p:sp>
        <p:nvSpPr>
          <p:cNvPr id="3" name="Google Shape;104;p25">
            <a:extLst>
              <a:ext uri="{FF2B5EF4-FFF2-40B4-BE49-F238E27FC236}">
                <a16:creationId xmlns:a16="http://schemas.microsoft.com/office/drawing/2014/main" id="{186DC4F7-77AE-9402-BFC2-70942D5FC4B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6F31B067-999A-FE8C-3054-E55468FFEBCB}"/>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9E4F98A-E692-B2E5-0B93-F4AD9C084A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CE6477E-FC93-6B65-2307-E5F5B30B436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F1664952-8329-EBBD-9958-6B05E2EB6166}"/>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B347BA6-E7EA-9714-1818-B9C8382C27EC}"/>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60BCFB6-95C3-7E65-A266-6598150EAE2E}"/>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13326B6-6D23-F1AD-A18D-FAB47B8A82D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6DB9D16-74DC-B936-A768-8FB785BA3949}"/>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90B245FB-A220-515E-4BDD-F1DFEF8D4672}"/>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CA3FA5EE-F432-52EE-ED68-223FDCA81E01}"/>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42675061-BF6A-0DAF-5892-9350C9B66D39}"/>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8F213D-10EF-8744-D3A2-A54DEC7BC9B9}"/>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5AC1ABC4-B7C8-5F18-1D00-920B67ACF970}"/>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BB3C520-3491-6D06-CA62-207EEFAC71DA}"/>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F7CCA0A-24A5-3360-14C0-7B9C791D88C8}"/>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1446200-65FE-9569-3594-1BFBF25332C9}"/>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6431B152-E120-3579-26E0-AB2C60329392}"/>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32F3292-D59D-E60C-35DB-03C82202CD18}"/>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9286F88-62DC-126C-28A2-BD9246994FA0}"/>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125C49-AEEC-B6C3-B98D-D7BBF15C265D}"/>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0AD3F2-BA66-6412-7D33-BDE59EA99DBA}"/>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6FD58C0F-3BA4-5873-47D4-06DAEB84AE85}"/>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7513A6-99AA-8776-FD1F-79C7C06E4D7A}"/>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144536-C77D-9700-C0DC-797B10C4849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5105C-6C48-E74E-3D55-B12E08C4F6A5}"/>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BA2BBA5E-E0F6-035D-0D85-42F795114736}"/>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A0FC6AD-8C1D-85D4-C16B-A7BEBA36F767}"/>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5C5851E-7D8D-D8AA-705C-64575555A916}"/>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82873A5-8222-AF77-7244-21F928B552F4}"/>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5A8970-1FC3-AC7D-A0E6-3CABE3FF05E4}"/>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895C881-B69E-9BC6-136A-19EBEF6AB1EF}"/>
              </a:ext>
            </a:extLst>
          </p:cNvPr>
          <p:cNvSpPr txBox="1"/>
          <p:nvPr/>
        </p:nvSpPr>
        <p:spPr>
          <a:xfrm>
            <a:off x="980440" y="4577862"/>
            <a:ext cx="7183120" cy="2062103"/>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there is a business transaction, in this example: if picking or shipping fails, we need to refund the customer; if shipping fails we need to return the goods to the warehouse. The transaction requires that we roll back steps that have already been completed i.e. we reverse the flow.</a:t>
            </a:r>
          </a:p>
          <a:p>
            <a:endParaRPr lang="en-GB" sz="1600" dirty="0">
              <a:latin typeface="Chalkboard" panose="03050602040202020205" pitchFamily="66" charset="77"/>
            </a:endParaRPr>
          </a:p>
          <a:p>
            <a:r>
              <a:rPr lang="en-GB" sz="1600" dirty="0">
                <a:latin typeface="Chalkboard" panose="03050602040202020205" pitchFamily="66" charset="77"/>
              </a:rPr>
              <a:t>We notify the Process Manager, which now runs a workflow to unwind the workflow steps already taken (which it knows).</a:t>
            </a:r>
          </a:p>
        </p:txBody>
      </p:sp>
    </p:spTree>
    <p:extLst>
      <p:ext uri="{BB962C8B-B14F-4D97-AF65-F5344CB8AC3E}">
        <p14:creationId xmlns:p14="http://schemas.microsoft.com/office/powerpoint/2010/main" val="33220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5B39-D1BF-9A24-EB02-9FFC3459CA0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07F6F05-0FA4-6DC3-8D93-2C3AFE203BA7}"/>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3ED4F92A-3AC8-535C-5E5A-013908E43F64}"/>
              </a:ext>
            </a:extLst>
          </p:cNvPr>
          <p:cNvSpPr>
            <a:spLocks noGrp="1"/>
          </p:cNvSpPr>
          <p:nvPr>
            <p:ph type="sldNum" sz="quarter" idx="12"/>
          </p:nvPr>
        </p:nvSpPr>
        <p:spPr/>
        <p:txBody>
          <a:bodyPr/>
          <a:lstStyle/>
          <a:p>
            <a:fld id="{867D4A06-35AE-BD4A-84A9-613A26F3D41D}" type="slidenum">
              <a:rPr lang="en-US" smtClean="0"/>
              <a:pPr/>
              <a:t>84</a:t>
            </a:fld>
            <a:endParaRPr lang="en-US"/>
          </a:p>
        </p:txBody>
      </p:sp>
      <p:sp>
        <p:nvSpPr>
          <p:cNvPr id="3" name="Google Shape;104;p25">
            <a:extLst>
              <a:ext uri="{FF2B5EF4-FFF2-40B4-BE49-F238E27FC236}">
                <a16:creationId xmlns:a16="http://schemas.microsoft.com/office/drawing/2014/main" id="{12129E13-52BC-6AB7-EF01-A8B6B037F0A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p>
        </p:txBody>
      </p:sp>
      <p:sp>
        <p:nvSpPr>
          <p:cNvPr id="7" name="TextBox 6">
            <a:extLst>
              <a:ext uri="{FF2B5EF4-FFF2-40B4-BE49-F238E27FC236}">
                <a16:creationId xmlns:a16="http://schemas.microsoft.com/office/drawing/2014/main" id="{9EFD8206-304D-D1B8-6AAB-5433311B79D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0FD51C7-D928-1074-9103-03B3423171EE}"/>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35F82F8-B524-C13E-A8A1-15D77422AAE1}"/>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5261952-D113-DDCF-C439-E3CC41ACADB3}"/>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95138980-407A-BFDC-AB3C-D5C6548882EA}"/>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535CD9C-3F04-42F7-0498-79BDA8315670}"/>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990C1C3-0A93-83EA-CE45-CB521EABF536}"/>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6D85C7C-9B94-C34E-D234-AF46DD91C415}"/>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CD801FF-4CFF-09A5-A6B5-3C0198EA46F9}"/>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E84B4CA8-4350-B697-A55E-F094FFB47963}"/>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2E1FF38A-D40D-CCB6-612E-99E6B709C8AE}"/>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02A81AD-56D2-F055-6340-454650CB65E9}"/>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7D52CC79-A45E-D6C4-9BBA-5B5C02F3AEDE}"/>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DA2346A-A9AF-4067-E00D-A51CA4E5691F}"/>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90DF62E-3983-311D-4552-3853DE7ED84A}"/>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9ED6FBA-1F23-4954-804D-2255CF465288}"/>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D5E8A85-9899-0754-EADC-CF42A1A6E297}"/>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7519552-D60F-3DFA-EA2F-97DDB2F731E4}"/>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32A862F-C267-A4E2-2AEC-C0774431D725}"/>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3FC420-AEFC-D968-FFA7-C7FE367A5DBC}"/>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A003519-1AE6-71CF-6BB2-669B20BA1A4A}"/>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714D82F4-DA51-22BE-0384-1C3C1E479348}"/>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E7C554-59BF-422E-5A31-14BCE5334C80}"/>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CB0B71-C26D-923A-B288-6361A00D1910}"/>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C7218E6-C247-79CB-6A10-4BF8DA71AD9D}"/>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E16F2692-E6E1-0A68-354B-91714A234068}"/>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23FED90-3734-2852-5458-C4338A2EAE83}"/>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E2A971-BD22-FC4A-1B06-31C07BF5DF3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CB0F6870-3DE8-D61E-B4E7-7D36F9495532}"/>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1359CC-A724-42DC-4A54-CD95EE787D7B}"/>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CB5B3D-F6A3-7412-6D44-1DA00F16520C}"/>
              </a:ext>
            </a:extLst>
          </p:cNvPr>
          <p:cNvSpPr txBox="1"/>
          <p:nvPr/>
        </p:nvSpPr>
        <p:spPr>
          <a:xfrm>
            <a:off x="875577" y="4261735"/>
            <a:ext cx="7183120" cy="1569660"/>
          </a:xfrm>
          <a:prstGeom prst="rect">
            <a:avLst/>
          </a:prstGeom>
          <a:noFill/>
        </p:spPr>
        <p:txBody>
          <a:bodyPr wrap="square" rtlCol="0">
            <a:spAutoFit/>
          </a:bodyPr>
          <a:lstStyle/>
          <a:p>
            <a:r>
              <a:rPr lang="en-GB" sz="1600" b="1" dirty="0">
                <a:latin typeface="Chalkboard" panose="03050602040202020205" pitchFamily="66" charset="77"/>
              </a:rPr>
              <a:t>Transactions (Saga)</a:t>
            </a:r>
            <a:r>
              <a:rPr lang="en-GB" sz="1600" dirty="0">
                <a:latin typeface="Chalkboard" panose="03050602040202020205" pitchFamily="66" charset="77"/>
              </a:rPr>
              <a:t>: uses Fault Replaces Message, to propagate errors back up to the bus, which triggers the error path on the flow, sending rollback messages. This provides a reliable model for flowing an error – I know that we will reverse the actions taken. It requires a set of operations on each component: raise error, respond to cancellation, but is less complex than choreography for multi-process flows.</a:t>
            </a:r>
          </a:p>
        </p:txBody>
      </p:sp>
      <p:cxnSp>
        <p:nvCxnSpPr>
          <p:cNvPr id="16" name="Straight Connector 15">
            <a:extLst>
              <a:ext uri="{FF2B5EF4-FFF2-40B4-BE49-F238E27FC236}">
                <a16:creationId xmlns:a16="http://schemas.microsoft.com/office/drawing/2014/main" id="{1E4CF7F2-2C1A-5320-794F-2901C86E1C29}"/>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C9223A-63C7-2DD8-45D2-DA8084867968}"/>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2631AC-775B-B4B4-F89B-0E4A138FFB47}"/>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A41DFB47-49DD-0457-BF8B-E9AA5FC1A8AE}"/>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83A3432E-FC25-C548-AE17-3076EB2886A8}"/>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509D5A-139A-19C4-1DB4-9BDBB4869607}"/>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C44C1C-516C-17D1-CF57-02DE73864FDB}"/>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E6771BD-5F7C-F040-3B2D-95EA8D86F9A6}"/>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27DC8742-5AD7-BEF7-184E-263B1707F71D}"/>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8CFCFA-B707-A25D-6785-151D7DC4566C}"/>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A2A9687-A996-42AB-85D8-86091FBAA502}"/>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5401389-8FF1-2E3B-F4A3-7878BA472913}"/>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83532C47-1DA5-73FB-50ED-F553B6077FF1}"/>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431EC295-1DB0-6815-D91F-53330287EAF3}"/>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A7F4B4-CBB6-8958-CCD3-DEA4AA161A49}"/>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508AD76-E5DB-5CE8-A92F-49BC2E91562D}"/>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E3966B9-AC17-DF24-11BE-F793DEDC8C1E}"/>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5F0D80E0-FF08-E4AD-2E44-6F53CC792A16}"/>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5A0DD62F-46DE-E471-86F4-4A9E886997E0}"/>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70B706F-C80E-B84E-4270-4F3E2A9CD642}"/>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77C4C90-2F14-A68C-50EF-D057D89CE89D}"/>
              </a:ext>
            </a:extLst>
          </p:cNvPr>
          <p:cNvSpPr/>
          <p:nvPr/>
        </p:nvSpPr>
        <p:spPr>
          <a:xfrm>
            <a:off x="99186" y="149074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59" name="Rectangle 58">
            <a:extLst>
              <a:ext uri="{FF2B5EF4-FFF2-40B4-BE49-F238E27FC236}">
                <a16:creationId xmlns:a16="http://schemas.microsoft.com/office/drawing/2014/main" id="{D9071688-70A9-DB75-D24B-80239131E4C3}"/>
              </a:ext>
            </a:extLst>
          </p:cNvPr>
          <p:cNvSpPr/>
          <p:nvPr/>
        </p:nvSpPr>
        <p:spPr>
          <a:xfrm>
            <a:off x="2410166" y="1498588"/>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0" name="Rectangle 59">
            <a:extLst>
              <a:ext uri="{FF2B5EF4-FFF2-40B4-BE49-F238E27FC236}">
                <a16:creationId xmlns:a16="http://schemas.microsoft.com/office/drawing/2014/main" id="{F0B2A32E-5925-D2A1-0575-EF6EAE514C1B}"/>
              </a:ext>
            </a:extLst>
          </p:cNvPr>
          <p:cNvSpPr/>
          <p:nvPr/>
        </p:nvSpPr>
        <p:spPr>
          <a:xfrm>
            <a:off x="4759637" y="14982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1" name="Rectangle 60">
            <a:extLst>
              <a:ext uri="{FF2B5EF4-FFF2-40B4-BE49-F238E27FC236}">
                <a16:creationId xmlns:a16="http://schemas.microsoft.com/office/drawing/2014/main" id="{3D79F59C-293F-F839-039B-A3BDC81962D5}"/>
              </a:ext>
            </a:extLst>
          </p:cNvPr>
          <p:cNvSpPr/>
          <p:nvPr/>
        </p:nvSpPr>
        <p:spPr>
          <a:xfrm>
            <a:off x="7033931" y="1498294"/>
            <a:ext cx="2086492" cy="2710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5" name="Rectangle 64">
            <a:extLst>
              <a:ext uri="{FF2B5EF4-FFF2-40B4-BE49-F238E27FC236}">
                <a16:creationId xmlns:a16="http://schemas.microsoft.com/office/drawing/2014/main" id="{73603A70-518F-034E-C7A2-BE66215EB4DF}"/>
              </a:ext>
            </a:extLst>
          </p:cNvPr>
          <p:cNvSpPr/>
          <p:nvPr/>
        </p:nvSpPr>
        <p:spPr>
          <a:xfrm>
            <a:off x="2412538" y="109197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7" name="Rectangle 66">
            <a:extLst>
              <a:ext uri="{FF2B5EF4-FFF2-40B4-BE49-F238E27FC236}">
                <a16:creationId xmlns:a16="http://schemas.microsoft.com/office/drawing/2014/main" id="{1706E49C-9CCC-7D99-130B-8D8B7E4EBE02}"/>
              </a:ext>
            </a:extLst>
          </p:cNvPr>
          <p:cNvSpPr/>
          <p:nvPr/>
        </p:nvSpPr>
        <p:spPr>
          <a:xfrm>
            <a:off x="4735564" y="104069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11BE5AEC-F24A-C32E-767D-220E6AAF6B68}"/>
              </a:ext>
            </a:extLst>
          </p:cNvPr>
          <p:cNvSpPr/>
          <p:nvPr/>
        </p:nvSpPr>
        <p:spPr>
          <a:xfrm>
            <a:off x="7018398" y="989031"/>
            <a:ext cx="2061833" cy="289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23643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animBg="1"/>
      <p:bldP spid="59" grpId="0" animBg="1"/>
      <p:bldP spid="60" grpId="0" animBg="1"/>
      <p:bldP spid="61" grpId="0" animBg="1"/>
      <p:bldP spid="65" grpId="0" animBg="1"/>
      <p:bldP spid="67" grpId="0" animBg="1"/>
      <p:bldP spid="6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85</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825299215"/>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0B10B5D6-AF37-4B28-459E-B7117324D8A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Summary</a:t>
            </a:r>
          </a:p>
        </p:txBody>
      </p:sp>
    </p:spTree>
    <p:extLst>
      <p:ext uri="{BB962C8B-B14F-4D97-AF65-F5344CB8AC3E}">
        <p14:creationId xmlns:p14="http://schemas.microsoft.com/office/powerpoint/2010/main" val="1037714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Reactive Architectures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87</a:t>
            </a:fld>
            <a:endParaRPr lang="en-US"/>
          </a:p>
        </p:txBody>
      </p:sp>
    </p:spTree>
    <p:extLst>
      <p:ext uri="{BB962C8B-B14F-4D97-AF65-F5344CB8AC3E}">
        <p14:creationId xmlns:p14="http://schemas.microsoft.com/office/powerpoint/2010/main" val="10312273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spTree>
    <p:extLst>
      <p:ext uri="{BB962C8B-B14F-4D97-AF65-F5344CB8AC3E}">
        <p14:creationId xmlns:p14="http://schemas.microsoft.com/office/powerpoint/2010/main" val="18427217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2394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90</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960487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91</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2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92</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38142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93</a:t>
            </a:fld>
            <a:endParaRPr lang="en-US"/>
          </a:p>
        </p:txBody>
      </p:sp>
    </p:spTree>
    <p:extLst>
      <p:ext uri="{BB962C8B-B14F-4D97-AF65-F5344CB8AC3E}">
        <p14:creationId xmlns:p14="http://schemas.microsoft.com/office/powerpoint/2010/main" val="1122814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94</a:t>
            </a:fld>
            <a:endParaRPr lang="en-US"/>
          </a:p>
        </p:txBody>
      </p:sp>
    </p:spTree>
    <p:extLst>
      <p:ext uri="{BB962C8B-B14F-4D97-AF65-F5344CB8AC3E}">
        <p14:creationId xmlns:p14="http://schemas.microsoft.com/office/powerpoint/2010/main" val="831775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95</a:t>
            </a:fld>
            <a:endParaRPr lang="en-US"/>
          </a:p>
        </p:txBody>
      </p:sp>
    </p:spTree>
    <p:extLst>
      <p:ext uri="{BB962C8B-B14F-4D97-AF65-F5344CB8AC3E}">
        <p14:creationId xmlns:p14="http://schemas.microsoft.com/office/powerpoint/2010/main" val="10144421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96</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36317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97</a:t>
            </a:fld>
            <a:endParaRPr lang="en-US"/>
          </a:p>
        </p:txBody>
      </p:sp>
    </p:spTree>
    <p:extLst>
      <p:ext uri="{BB962C8B-B14F-4D97-AF65-F5344CB8AC3E}">
        <p14:creationId xmlns:p14="http://schemas.microsoft.com/office/powerpoint/2010/main" val="22763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98</a:t>
            </a:fld>
            <a:endParaRPr lang="en-US"/>
          </a:p>
        </p:txBody>
      </p:sp>
    </p:spTree>
    <p:extLst>
      <p:ext uri="{BB962C8B-B14F-4D97-AF65-F5344CB8AC3E}">
        <p14:creationId xmlns:p14="http://schemas.microsoft.com/office/powerpoint/2010/main" val="13327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973474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46466</TotalTime>
  <Words>10573</Words>
  <Application>Microsoft Macintosh PowerPoint</Application>
  <PresentationFormat>On-screen Show (4:3)</PresentationFormat>
  <Paragraphs>1441</Paragraphs>
  <Slides>165</Slides>
  <Notes>78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Calibri</vt:lpstr>
      <vt:lpstr>Chalkboard</vt:lpstr>
      <vt:lpstr>Inter-Regular</vt:lpstr>
      <vt:lpstr>Palatino Linotype</vt:lpstr>
      <vt:lpstr>Ubuntu</vt:lpstr>
      <vt:lpstr>Office Theme</vt:lpstr>
      <vt:lpstr>Practical Messaging</vt:lpstr>
      <vt:lpstr>Who are you?</vt:lpstr>
      <vt:lpstr>Day One Messaging</vt:lpstr>
      <vt:lpstr>Day Two Conversations</vt:lpstr>
      <vt:lpstr>PowerPoint Presentation</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1130</cp:revision>
  <dcterms:created xsi:type="dcterms:W3CDTF">2012-05-22T19:34:54Z</dcterms:created>
  <dcterms:modified xsi:type="dcterms:W3CDTF">2024-10-02T07:05:14Z</dcterms:modified>
</cp:coreProperties>
</file>